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7"/>
  </p:notesMasterIdLst>
  <p:handoutMasterIdLst>
    <p:handoutMasterId r:id="rId8"/>
  </p:handoutMasterIdLst>
  <p:sldIdLst>
    <p:sldId id="256" r:id="rId2"/>
    <p:sldId id="263" r:id="rId3"/>
    <p:sldId id="264" r:id="rId4"/>
    <p:sldId id="267" r:id="rId5"/>
    <p:sldId id="268" r:id="rId6"/>
  </p:sldIdLst>
  <p:sldSz cx="10080625"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96" autoAdjust="0"/>
  </p:normalViewPr>
  <p:slideViewPr>
    <p:cSldViewPr>
      <p:cViewPr varScale="1">
        <p:scale>
          <a:sx n="61" d="100"/>
          <a:sy n="61" d="100"/>
        </p:scale>
        <p:origin x="1819" y="43"/>
      </p:cViewPr>
      <p:guideLst>
        <p:guide orient="horz" pos="2381"/>
        <p:guide pos="3175"/>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54128" cy="496641"/>
          </a:xfrm>
          <a:prstGeom prst="rect">
            <a:avLst/>
          </a:prstGeom>
          <a:noFill/>
          <a:ln>
            <a:noFill/>
          </a:ln>
        </p:spPr>
        <p:txBody>
          <a:bodyPr vert="horz" wrap="none" lIns="82575" tIns="41288" rIns="82575" bIns="41288" anchorCtr="0" compatLnSpc="0"/>
          <a:lstStyle/>
          <a:p>
            <a:pPr hangingPunct="0">
              <a:defRPr sz="1400"/>
            </a:pPr>
            <a:endParaRPr lang="en-US" sz="1300">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3853041" y="0"/>
            <a:ext cx="2954128" cy="496641"/>
          </a:xfrm>
          <a:prstGeom prst="rect">
            <a:avLst/>
          </a:prstGeom>
          <a:noFill/>
          <a:ln>
            <a:noFill/>
          </a:ln>
        </p:spPr>
        <p:txBody>
          <a:bodyPr vert="horz" wrap="none" lIns="82575" tIns="41288" rIns="82575" bIns="41288" anchorCtr="0" compatLnSpc="0"/>
          <a:lstStyle/>
          <a:p>
            <a:pPr algn="r" hangingPunct="0">
              <a:defRPr sz="1400"/>
            </a:pPr>
            <a:endParaRPr lang="en-US" sz="1300">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9442536"/>
            <a:ext cx="2954128" cy="496641"/>
          </a:xfrm>
          <a:prstGeom prst="rect">
            <a:avLst/>
          </a:prstGeom>
          <a:noFill/>
          <a:ln>
            <a:noFill/>
          </a:ln>
        </p:spPr>
        <p:txBody>
          <a:bodyPr vert="horz" wrap="none" lIns="82575" tIns="41288" rIns="82575" bIns="41288" anchor="b" anchorCtr="0" compatLnSpc="0"/>
          <a:lstStyle/>
          <a:p>
            <a:pPr hangingPunct="0">
              <a:defRPr sz="1400"/>
            </a:pPr>
            <a:endParaRPr lang="en-US" sz="1300">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3853041" y="9442536"/>
            <a:ext cx="2954128" cy="496641"/>
          </a:xfrm>
          <a:prstGeom prst="rect">
            <a:avLst/>
          </a:prstGeom>
          <a:noFill/>
          <a:ln>
            <a:noFill/>
          </a:ln>
        </p:spPr>
        <p:txBody>
          <a:bodyPr vert="horz" wrap="none" lIns="82575" tIns="41288" rIns="82575" bIns="41288" anchor="b" anchorCtr="0" compatLnSpc="0"/>
          <a:lstStyle/>
          <a:p>
            <a:pPr algn="r" hangingPunct="0">
              <a:defRPr sz="1400"/>
            </a:pPr>
            <a:fld id="{58754E61-D9E0-469E-BC08-F30DC90E018B}" type="slidenum">
              <a:pPr algn="r" hangingPunct="0">
                <a:defRPr sz="1400"/>
              </a:pPr>
              <a:t>‹#›</a:t>
            </a:fld>
            <a:endParaRPr lang="en-US" sz="1300">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920750" y="755650"/>
            <a:ext cx="4965700" cy="3725863"/>
          </a:xfrm>
          <a:prstGeom prst="rect">
            <a:avLst/>
          </a:prstGeom>
          <a:noFill/>
          <a:ln>
            <a:noFill/>
            <a:prstDash val="solid"/>
          </a:ln>
        </p:spPr>
      </p:sp>
      <p:sp>
        <p:nvSpPr>
          <p:cNvPr id="3" name="備忘稿版面配置區 2"/>
          <p:cNvSpPr txBox="1">
            <a:spLocks noGrp="1"/>
          </p:cNvSpPr>
          <p:nvPr>
            <p:ph type="body" sz="quarter" idx="3"/>
          </p:nvPr>
        </p:nvSpPr>
        <p:spPr>
          <a:xfrm>
            <a:off x="680749" y="4721101"/>
            <a:ext cx="5445670" cy="4472446"/>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2954128" cy="496641"/>
          </a:xfrm>
          <a:prstGeom prst="rect">
            <a:avLst/>
          </a:prstGeom>
          <a:noFill/>
          <a:ln>
            <a:noFill/>
          </a:ln>
        </p:spPr>
        <p:txBody>
          <a:bodyPr lIns="0" tIns="0" rIns="0" bIns="0"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3853041" y="0"/>
            <a:ext cx="2954128" cy="496641"/>
          </a:xfrm>
          <a:prstGeom prst="rect">
            <a:avLst/>
          </a:prstGeom>
          <a:noFill/>
          <a:ln>
            <a:noFill/>
          </a:ln>
        </p:spPr>
        <p:txBody>
          <a:bodyPr lIns="0" tIns="0" rIns="0" bIns="0" anchorCtr="0"/>
          <a:lstStyle>
            <a:lvl1pPr lvl="0" algn="r"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9442536"/>
            <a:ext cx="2954128" cy="496641"/>
          </a:xfrm>
          <a:prstGeom prst="rect">
            <a:avLst/>
          </a:prstGeom>
          <a:noFill/>
          <a:ln>
            <a:noFill/>
          </a:ln>
        </p:spPr>
        <p:txBody>
          <a:bodyPr lIns="0" tIns="0" rIns="0" bIns="0" anchor="b" anchorCtr="0"/>
          <a:lstStyle>
            <a:lvl1pPr lvl="0" rtl="0" hangingPunct="0">
              <a:buNone/>
              <a:tabLst/>
              <a:defRPr lang="en-US" sz="13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3853041" y="9442536"/>
            <a:ext cx="2954128" cy="496641"/>
          </a:xfrm>
          <a:prstGeom prst="rect">
            <a:avLst/>
          </a:prstGeom>
          <a:noFill/>
          <a:ln>
            <a:noFill/>
          </a:ln>
        </p:spPr>
        <p:txBody>
          <a:bodyPr lIns="0" tIns="0" rIns="0" bIns="0" anchor="b" anchorCtr="0"/>
          <a:lstStyle>
            <a:lvl1pPr lvl="0" algn="r" rtl="0" hangingPunct="0">
              <a:buNone/>
              <a:tabLst/>
              <a:defRPr lang="en-US" sz="13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919163" y="744538"/>
            <a:ext cx="4972050" cy="3730625"/>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680424" y="4721101"/>
            <a:ext cx="5447291" cy="40011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11"/>
              </a:spcBef>
              <a:tabLst>
                <a:tab pos="0" algn="l"/>
                <a:tab pos="838962" algn="l"/>
                <a:tab pos="1677924" algn="l"/>
                <a:tab pos="2516885" algn="l"/>
                <a:tab pos="3355848" algn="l"/>
                <a:tab pos="4194810" algn="l"/>
                <a:tab pos="5033771" algn="l"/>
                <a:tab pos="5872733" algn="l"/>
                <a:tab pos="6711696" algn="l"/>
                <a:tab pos="7550658" algn="l"/>
                <a:tab pos="8389620" algn="l"/>
                <a:tab pos="9228582" algn="l"/>
              </a:tabLst>
            </a:pPr>
            <a:endParaRPr lang="en-US" altLang="zh-TW" sz="2600">
              <a:solidFill>
                <a:srgbClr val="000000"/>
              </a:solidFill>
              <a:latin typeface="Calibri" pitchFamily="34"/>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69875" algn="just">
              <a:lnSpc>
                <a:spcPts val="2200"/>
              </a:lnSpc>
              <a:spcAft>
                <a:spcPts val="0"/>
              </a:spcAft>
            </a:pPr>
            <a:r>
              <a:rPr lang="zh-TW" altLang="zh-TW" b="1" kern="0" dirty="0" smtClean="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授權金</a:t>
            </a:r>
            <a:r>
              <a:rPr lang="zh-TW" altLang="zh-TW" b="1" kern="0" dirty="0" smtClean="0">
                <a:solidFill>
                  <a:srgbClr val="0000FF"/>
                </a:solidFill>
                <a:latin typeface="Calibri" panose="020F0502020204030204" pitchFamily="34" charset="0"/>
                <a:ea typeface="Times New Roman" panose="02020603050405020304" pitchFamily="18" charset="0"/>
                <a:cs typeface="Times New Roman" panose="02020603050405020304" pitchFamily="18" charset="0"/>
              </a:rPr>
              <a:t> </a:t>
            </a:r>
            <a:r>
              <a:rPr lang="en-US" altLang="zh-TW" b="1" kern="0" dirty="0" smtClean="0">
                <a:solidFill>
                  <a:srgbClr val="0000FF"/>
                </a:solidFill>
                <a:latin typeface="Calibri" panose="020F0502020204030204" pitchFamily="34" charset="0"/>
                <a:ea typeface="Times New Roman" panose="02020603050405020304" pitchFamily="18" charset="0"/>
                <a:cs typeface="Times New Roman" panose="02020603050405020304" pitchFamily="18" charset="0"/>
              </a:rPr>
              <a:t>(License Fee)</a:t>
            </a:r>
            <a:endParaRPr lang="zh-TW" altLang="zh-TW" kern="100" dirty="0" smtClean="0">
              <a:solidFill>
                <a:srgbClr val="0000FF"/>
              </a:solidFill>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為取得授權技術所支付的定額對價</a:t>
            </a:r>
            <a:r>
              <a:rPr lang="zh-TW" altLang="zh-TW" kern="100" dirty="0" smtClean="0">
                <a:latin typeface="Calibri" panose="020F0502020204030204" pitchFamily="34" charset="0"/>
                <a:cs typeface="Times New Roman" panose="02020603050405020304" pitchFamily="18" charset="0"/>
              </a:rPr>
              <a:t>費用</a:t>
            </a:r>
          </a:p>
          <a:p>
            <a:pPr marL="269875" algn="just">
              <a:lnSpc>
                <a:spcPts val="2200"/>
              </a:lnSpc>
              <a:spcAft>
                <a:spcPts val="0"/>
              </a:spcAft>
            </a:pPr>
            <a:r>
              <a:rPr lang="zh-TW" altLang="zh-TW" b="1" kern="0" dirty="0" smtClean="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階段授權金（非銷售型權利金）</a:t>
            </a:r>
            <a:endParaRPr lang="zh-TW" altLang="zh-TW" kern="100" dirty="0" smtClean="0">
              <a:solidFill>
                <a:srgbClr val="0000FF"/>
              </a:solidFill>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係指考量產品開發期程及風險，依所約定之里程碑或階段目標達成時分期支付之授權對價，不以產品是否上市、是否實際販售或是否產生營收為支付前提。</a:t>
            </a:r>
            <a:endParaRPr lang="zh-TW" altLang="zh-TW" kern="100" dirty="0" smtClean="0">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權利金（</a:t>
            </a:r>
            <a:r>
              <a:rPr lang="en-US"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Royalty</a:t>
            </a:r>
            <a:r>
              <a:rPr lang="zh-TW" altLang="zh-TW" b="1"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kern="100" dirty="0" smtClean="0">
              <a:latin typeface="Calibri" panose="020F0502020204030204" pitchFamily="34" charset="0"/>
              <a:cs typeface="Times New Roman" panose="02020603050405020304" pitchFamily="18" charset="0"/>
            </a:endParaRPr>
          </a:p>
          <a:p>
            <a:pPr marL="269875" algn="just">
              <a:lnSpc>
                <a:spcPts val="2200"/>
              </a:lnSpc>
              <a:spcAft>
                <a:spcPts val="0"/>
              </a:spcAft>
            </a:pPr>
            <a:r>
              <a:rPr lang="zh-TW" altLang="zh-TW" kern="0" dirty="0" smtClean="0">
                <a:solidFill>
                  <a:srgbClr val="000000"/>
                </a:solidFill>
                <a:latin typeface="Times New Roman" panose="02020603050405020304" pitchFamily="18" charset="0"/>
                <a:ea typeface="標楷體" panose="03000509000000000000" pitchFamily="65" charset="-120"/>
                <a:cs typeface="Times New Roman" panose="02020603050405020304" pitchFamily="18" charset="0"/>
              </a:rPr>
              <a:t>係指因授權技術之實際實施、使用或銷售本智慧財產權所產生之對價，僅於產品上市或產生銷售收入時依約支付。</a:t>
            </a:r>
            <a:endParaRPr lang="zh-TW" altLang="zh-TW" kern="100" dirty="0" smtClean="0">
              <a:latin typeface="Calibri" panose="020F0502020204030204" pitchFamily="34" charset="0"/>
              <a:cs typeface="Times New Roman" panose="02020603050405020304" pitchFamily="18" charset="0"/>
            </a:endParaRPr>
          </a:p>
          <a:p>
            <a:endParaRPr lang="zh-TW" altLang="en-US" dirty="0"/>
          </a:p>
        </p:txBody>
      </p:sp>
      <p:sp>
        <p:nvSpPr>
          <p:cNvPr id="4" name="投影片編號版面配置區 3"/>
          <p:cNvSpPr>
            <a:spLocks noGrp="1"/>
          </p:cNvSpPr>
          <p:nvPr>
            <p:ph type="sldNum" sz="quarter" idx="10"/>
          </p:nvPr>
        </p:nvSpPr>
        <p:spPr/>
        <p:txBody>
          <a:bodyPr/>
          <a:lstStyle/>
          <a:p>
            <a:pPr lvl="0"/>
            <a:fld id="{FCF171D9-3D37-4C97-BDBD-46615F68370B}" type="slidenum">
              <a:rPr lang="en-US" altLang="zh-TW" smtClean="0"/>
              <a:t>4</a:t>
            </a:fld>
            <a:endParaRPr lang="zh-TW" altLang="en-US"/>
          </a:p>
        </p:txBody>
      </p:sp>
    </p:spTree>
    <p:extLst>
      <p:ext uri="{BB962C8B-B14F-4D97-AF65-F5344CB8AC3E}">
        <p14:creationId xmlns:p14="http://schemas.microsoft.com/office/powerpoint/2010/main" val="2470661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lvl="0"/>
            <a:fld id="{FCF171D9-3D37-4C97-BDBD-46615F68370B}" type="slidenum">
              <a:rPr lang="en-US" altLang="zh-TW" smtClean="0"/>
              <a:t>5</a:t>
            </a:fld>
            <a:endParaRPr lang="zh-TW" altLang="en-US"/>
          </a:p>
        </p:txBody>
      </p:sp>
    </p:spTree>
    <p:extLst>
      <p:ext uri="{BB962C8B-B14F-4D97-AF65-F5344CB8AC3E}">
        <p14:creationId xmlns:p14="http://schemas.microsoft.com/office/powerpoint/2010/main" val="253799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627" y="7308229"/>
            <a:ext cx="10078000" cy="251446"/>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7237672"/>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ctrTitle"/>
          </p:nvPr>
        </p:nvSpPr>
        <p:spPr>
          <a:xfrm>
            <a:off x="1032130" y="451279"/>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EC4719C-CE5F-479E-8E61-92B5CA479C23}" type="slidenum">
              <a:rPr lang="en-US" altLang="zh-TW" smtClean="0"/>
              <a:t>‹#›</a:t>
            </a:fld>
            <a:endParaRPr lang="zh-TW" altLang="en-US"/>
          </a:p>
        </p:txBody>
      </p:sp>
    </p:spTree>
    <p:extLst>
      <p:ext uri="{BB962C8B-B14F-4D97-AF65-F5344CB8AC3E}">
        <p14:creationId xmlns:p14="http://schemas.microsoft.com/office/powerpoint/2010/main" val="4515760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F32BF799-0C87-4962-8978-869085C0B6D1}" type="slidenum">
              <a:rPr lang="en-US" altLang="zh-TW" smtClean="0"/>
              <a:t>‹#›</a:t>
            </a:fld>
            <a:endParaRPr lang="zh-TW" altLang="en-US"/>
          </a:p>
        </p:txBody>
      </p:sp>
    </p:spTree>
    <p:extLst>
      <p:ext uri="{BB962C8B-B14F-4D97-AF65-F5344CB8AC3E}">
        <p14:creationId xmlns:p14="http://schemas.microsoft.com/office/powerpoint/2010/main" val="2195642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D802921-836B-4297-A1C2-7440DFFE351E}" type="slidenum">
              <a:rPr lang="en-US" altLang="zh-TW" smtClean="0"/>
              <a:t>‹#›</a:t>
            </a:fld>
            <a:endParaRPr lang="zh-TW" altLang="en-US"/>
          </a:p>
        </p:txBody>
      </p:sp>
    </p:spTree>
    <p:extLst>
      <p:ext uri="{BB962C8B-B14F-4D97-AF65-F5344CB8AC3E}">
        <p14:creationId xmlns:p14="http://schemas.microsoft.com/office/powerpoint/2010/main" val="13136964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48BB811-FD2A-41DC-A922-DC1AA0EAEC6B}" type="slidenum">
              <a:rPr lang="en-US" altLang="zh-TW" smtClean="0"/>
              <a:t>‹#›</a:t>
            </a:fld>
            <a:endParaRPr lang="zh-TW" altLang="en-US"/>
          </a:p>
        </p:txBody>
      </p:sp>
    </p:spTree>
    <p:extLst>
      <p:ext uri="{BB962C8B-B14F-4D97-AF65-F5344CB8AC3E}">
        <p14:creationId xmlns:p14="http://schemas.microsoft.com/office/powerpoint/2010/main" val="1811454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985923" y="449905"/>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5A2A604-6161-485A-8BF3-F5B89932B2C0}" type="slidenum">
              <a:rPr lang="en-US" altLang="zh-TW" smtClean="0"/>
              <a:t>‹#›</a:t>
            </a:fld>
            <a:endParaRPr lang="zh-TW" altLang="en-US"/>
          </a:p>
        </p:txBody>
      </p:sp>
    </p:spTree>
    <p:extLst>
      <p:ext uri="{BB962C8B-B14F-4D97-AF65-F5344CB8AC3E}">
        <p14:creationId xmlns:p14="http://schemas.microsoft.com/office/powerpoint/2010/main" val="5560907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34FF57D7-F6EF-46F2-94B6-2CD54249AA73}" type="slidenum">
              <a:rPr lang="en-US" altLang="zh-TW" smtClean="0"/>
              <a:t>‹#›</a:t>
            </a:fld>
            <a:endParaRPr lang="zh-TW" altLang="en-US"/>
          </a:p>
        </p:txBody>
      </p:sp>
    </p:spTree>
    <p:extLst>
      <p:ext uri="{BB962C8B-B14F-4D97-AF65-F5344CB8AC3E}">
        <p14:creationId xmlns:p14="http://schemas.microsoft.com/office/powerpoint/2010/main" val="15725070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907256"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141119"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3E3C9426-8B5B-4A15-BF4F-627879C6B586}" type="slidenum">
              <a:rPr lang="en-US" altLang="zh-TW" smtClean="0"/>
              <a:t>‹#›</a:t>
            </a:fld>
            <a:endParaRPr lang="zh-TW" altLang="en-US"/>
          </a:p>
        </p:txBody>
      </p:sp>
    </p:spTree>
    <p:extLst>
      <p:ext uri="{BB962C8B-B14F-4D97-AF65-F5344CB8AC3E}">
        <p14:creationId xmlns:p14="http://schemas.microsoft.com/office/powerpoint/2010/main" val="34918881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lvl="0"/>
            <a:endParaRPr lang="en-US" dirty="0"/>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59275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625" y="7308229"/>
            <a:ext cx="10078000" cy="248716"/>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6" name="Rectangle 5"/>
          <p:cNvSpPr/>
          <p:nvPr/>
        </p:nvSpPr>
        <p:spPr>
          <a:xfrm>
            <a:off x="14" y="7237672"/>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lvl="0"/>
            <a:endParaRPr lang="en-US"/>
          </a:p>
        </p:txBody>
      </p:sp>
      <p:sp>
        <p:nvSpPr>
          <p:cNvPr id="9" name="Slide Number Placeholder 8"/>
          <p:cNvSpPr>
            <a:spLocks noGrp="1"/>
          </p:cNvSpPr>
          <p:nvPr>
            <p:ph type="sldNum" sz="quarter" idx="12"/>
          </p:nvPr>
        </p:nvSpPr>
        <p:spPr/>
        <p:txBody>
          <a:bodyPr/>
          <a:lstStyle/>
          <a:p>
            <a:pPr lvl="0"/>
            <a:fld id="{EF8FAC61-8ACD-4EF9-B8CF-3FA12615E7DD}" type="slidenum">
              <a:rPr lang="en-US" altLang="zh-TW" smtClean="0"/>
              <a:t>‹#›</a:t>
            </a:fld>
            <a:endParaRPr lang="zh-TW" altLang="en-US"/>
          </a:p>
        </p:txBody>
      </p:sp>
    </p:spTree>
    <p:extLst>
      <p:ext uri="{BB962C8B-B14F-4D97-AF65-F5344CB8AC3E}">
        <p14:creationId xmlns:p14="http://schemas.microsoft.com/office/powerpoint/2010/main" val="3757031260"/>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pPr lvl="0"/>
            <a:endParaRPr lang="en-US"/>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pPr lvl="0"/>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lvl="0"/>
            <a:fld id="{48300862-D6DB-478F-8EC3-73F873F8A109}" type="slidenum">
              <a:rPr lang="en-US" altLang="zh-TW" smtClean="0"/>
              <a:t>‹#›</a:t>
            </a:fld>
            <a:endParaRPr lang="zh-TW" altLang="en-US"/>
          </a:p>
        </p:txBody>
      </p:sp>
    </p:spTree>
    <p:extLst>
      <p:ext uri="{BB962C8B-B14F-4D97-AF65-F5344CB8AC3E}">
        <p14:creationId xmlns:p14="http://schemas.microsoft.com/office/powerpoint/2010/main" val="16789162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28235881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9" name="Rectangle 8"/>
          <p:cNvSpPr/>
          <p:nvPr/>
        </p:nvSpPr>
        <p:spPr>
          <a:xfrm>
            <a:off x="1" y="6982410"/>
            <a:ext cx="10080626" cy="72752"/>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Placeholder 1"/>
          <p:cNvSpPr>
            <a:spLocks noGrp="1"/>
          </p:cNvSpPr>
          <p:nvPr>
            <p:ph type="title"/>
          </p:nvPr>
        </p:nvSpPr>
        <p:spPr>
          <a:xfrm>
            <a:off x="3047823" y="178978"/>
            <a:ext cx="8316516" cy="1599191"/>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pPr lvl="0"/>
            <a:endParaRPr lang="en-US"/>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pPr lvl="0"/>
            <a:endParaRPr lang="en-US"/>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938333946"/>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 name="圖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643" y="378677"/>
            <a:ext cx="2775198" cy="663349"/>
          </a:xfrm>
          <a:prstGeom prst="rect">
            <a:avLst/>
          </a:prstGeom>
        </p:spPr>
      </p:pic>
      <p:graphicFrame>
        <p:nvGraphicFramePr>
          <p:cNvPr id="4" name="表格 3"/>
          <p:cNvGraphicFramePr>
            <a:graphicFrameLocks noGrp="1"/>
          </p:cNvGraphicFramePr>
          <p:nvPr>
            <p:extLst>
              <p:ext uri="{D42A27DB-BD31-4B8C-83A1-F6EECF244321}">
                <p14:modId xmlns:p14="http://schemas.microsoft.com/office/powerpoint/2010/main" val="351700171"/>
              </p:ext>
            </p:extLst>
          </p:nvPr>
        </p:nvGraphicFramePr>
        <p:xfrm>
          <a:off x="683516" y="1465251"/>
          <a:ext cx="8712968" cy="2952329"/>
        </p:xfrm>
        <a:graphic>
          <a:graphicData uri="http://schemas.openxmlformats.org/drawingml/2006/table">
            <a:tbl>
              <a:tblPr firstRow="1" bandRow="1">
                <a:tableStyleId>{5C22544A-7EE6-4342-B048-85BDC9FD1C3A}</a:tableStyleId>
              </a:tblPr>
              <a:tblGrid>
                <a:gridCol w="2676042">
                  <a:extLst>
                    <a:ext uri="{9D8B030D-6E8A-4147-A177-3AD203B41FA5}">
                      <a16:colId xmlns:a16="http://schemas.microsoft.com/office/drawing/2014/main" val="1555416130"/>
                    </a:ext>
                  </a:extLst>
                </a:gridCol>
                <a:gridCol w="6036926">
                  <a:extLst>
                    <a:ext uri="{9D8B030D-6E8A-4147-A177-3AD203B41FA5}">
                      <a16:colId xmlns:a16="http://schemas.microsoft.com/office/drawing/2014/main" val="3284693049"/>
                    </a:ext>
                  </a:extLst>
                </a:gridCol>
              </a:tblGrid>
              <a:tr h="701611">
                <a:tc>
                  <a:txBody>
                    <a:bodyPr/>
                    <a:lstStyle/>
                    <a:p>
                      <a:pPr algn="dist"/>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技術名稱：</a:t>
                      </a:r>
                      <a:endParaRPr lang="zh-TW" altLang="en-US" sz="2800" dirty="0">
                        <a:solidFill>
                          <a:schemeClr val="tx2">
                            <a:lumMod val="50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TW" alt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7616141"/>
                  </a:ext>
                </a:extLst>
              </a:tr>
              <a:tr h="701611">
                <a:tc>
                  <a:txBody>
                    <a:bodyPr/>
                    <a:lstStyle/>
                    <a:p>
                      <a:pPr algn="dist"/>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技術發明人：</a:t>
                      </a:r>
                      <a:endParaRPr lang="zh-TW" altLang="en-US" sz="2800" dirty="0">
                        <a:solidFill>
                          <a:schemeClr val="tx2">
                            <a:lumMod val="50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TW"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6392014"/>
                  </a:ext>
                </a:extLst>
              </a:tr>
              <a:tr h="847496">
                <a:tc>
                  <a:txBody>
                    <a:bodyPr/>
                    <a:lstStyle/>
                    <a:p>
                      <a:pPr algn="dist"/>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智財類型：</a:t>
                      </a:r>
                      <a:endParaRPr lang="zh-TW" altLang="en-US" sz="2800" dirty="0">
                        <a:solidFill>
                          <a:schemeClr val="tx2">
                            <a:lumMod val="50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Wingdings" panose="05000000000000000000" pitchFamily="2" charset="2"/>
                        <a:buNone/>
                      </a:pP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請填專門技術知識（</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know-how</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 </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專利</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證號</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 / </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專利</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尚在申請中：申請號 ○○</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 </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其他 </a:t>
                      </a:r>
                      <a:endParaRPr lang="en-US" altLang="zh-TW" sz="1800" b="1" dirty="0" smtClean="0">
                        <a:solidFill>
                          <a:schemeClr val="bg2">
                            <a:lumMod val="50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3445242"/>
                  </a:ext>
                </a:extLst>
              </a:tr>
              <a:tr h="701611">
                <a:tc>
                  <a:txBody>
                    <a:bodyPr/>
                    <a:lstStyle/>
                    <a:p>
                      <a:pPr algn="dist"/>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計畫資助機關：</a:t>
                      </a:r>
                      <a:endParaRPr lang="zh-TW" altLang="en-US" sz="2800" dirty="0">
                        <a:solidFill>
                          <a:schemeClr val="tx2">
                            <a:lumMod val="50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請填國科會</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農業部</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經濟部</a:t>
                      </a:r>
                      <a:r>
                        <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rPr>
                        <a:t>/</a:t>
                      </a:r>
                      <a:r>
                        <a:rPr lang="zh-TW" altLang="en-US" sz="1800" b="1" dirty="0" smtClean="0">
                          <a:solidFill>
                            <a:schemeClr val="bg1">
                              <a:lumMod val="85000"/>
                            </a:schemeClr>
                          </a:solidFill>
                          <a:latin typeface="微軟正黑體" panose="020B0604030504040204" pitchFamily="34" charset="-120"/>
                          <a:ea typeface="微軟正黑體" panose="020B0604030504040204" pitchFamily="34" charset="-120"/>
                        </a:rPr>
                        <a:t>其他：</a:t>
                      </a:r>
                      <a:endParaRPr lang="en-US" altLang="zh-TW" sz="1800" b="1" dirty="0" smtClean="0">
                        <a:solidFill>
                          <a:schemeClr val="bg1">
                            <a:lumMod val="85000"/>
                          </a:schemeClr>
                        </a:solidFill>
                        <a:latin typeface="微軟正黑體" panose="020B0604030504040204" pitchFamily="34" charset="-120"/>
                        <a:ea typeface="微軟正黑體" panose="020B0604030504040204" pitchFamily="34" charset="-12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479235"/>
                  </a:ext>
                </a:extLst>
              </a:tr>
            </a:tbl>
          </a:graphicData>
        </a:graphic>
      </p:graphicFrame>
      <p:pic>
        <p:nvPicPr>
          <p:cNvPr id="11" name="圖片 10"/>
          <p:cNvPicPr>
            <a:picLocks noChangeAspect="1"/>
          </p:cNvPicPr>
          <p:nvPr/>
        </p:nvPicPr>
        <p:blipFill rotWithShape="1">
          <a:blip r:embed="rId4" cstate="print">
            <a:extLst>
              <a:ext uri="{28A0092B-C50C-407E-A947-70E740481C1C}">
                <a14:useLocalDpi xmlns:a14="http://schemas.microsoft.com/office/drawing/2010/main" val="0"/>
              </a:ext>
            </a:extLst>
          </a:blip>
          <a:srcRect l="-1351" t="-20003" r="1351" b="39990"/>
          <a:stretch/>
        </p:blipFill>
        <p:spPr>
          <a:xfrm>
            <a:off x="4736659" y="1166606"/>
            <a:ext cx="5343966" cy="604867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287784" y="323453"/>
            <a:ext cx="3600400" cy="648072"/>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800" b="1" dirty="0">
                <a:solidFill>
                  <a:schemeClr val="tx2">
                    <a:lumMod val="50000"/>
                  </a:schemeClr>
                </a:solidFill>
                <a:latin typeface="微軟正黑體" panose="020B0604030504040204" pitchFamily="34" charset="-120"/>
                <a:ea typeface="微軟正黑體" panose="020B0604030504040204" pitchFamily="34" charset="-120"/>
              </a:rPr>
              <a:t>技術簡介及</a:t>
            </a:r>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優勢</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a:solidFill>
                  <a:schemeClr val="tx2">
                    <a:lumMod val="50000"/>
                  </a:schemeClr>
                </a:solidFill>
                <a:latin typeface="微軟正黑體" panose="020B0604030504040204" pitchFamily="34" charset="-120"/>
                <a:ea typeface="微軟正黑體" panose="020B0604030504040204" pitchFamily="34" charset="-120"/>
              </a:rPr>
              <a:t>1</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張</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a:t>
            </a:r>
            <a:endParaRPr lang="zh-TW" altLang="en-US" sz="1400" b="1" dirty="0">
              <a:solidFill>
                <a:schemeClr val="tx2">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643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圓角矩形 2"/>
          <p:cNvSpPr/>
          <p:nvPr/>
        </p:nvSpPr>
        <p:spPr>
          <a:xfrm>
            <a:off x="426957" y="283728"/>
            <a:ext cx="6480720" cy="543781"/>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800" b="1" dirty="0">
                <a:solidFill>
                  <a:schemeClr val="tx2">
                    <a:lumMod val="50000"/>
                  </a:schemeClr>
                </a:solidFill>
                <a:latin typeface="微軟正黑體" panose="020B0604030504040204" pitchFamily="34" charset="-120"/>
                <a:ea typeface="微軟正黑體" panose="020B0604030504040204" pitchFamily="34" charset="-120"/>
              </a:rPr>
              <a:t>技術市場運用及授權業者資格建議</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smtClean="0">
                <a:solidFill>
                  <a:schemeClr val="tx2">
                    <a:lumMod val="50000"/>
                  </a:schemeClr>
                </a:solidFill>
                <a:latin typeface="微軟正黑體" panose="020B0604030504040204" pitchFamily="34" charset="-120"/>
                <a:ea typeface="微軟正黑體" panose="020B0604030504040204" pitchFamily="34" charset="-120"/>
              </a:rPr>
              <a:t>1-2</a:t>
            </a:r>
            <a:r>
              <a:rPr lang="zh-TW" altLang="en-US" sz="1400" b="1" dirty="0" smtClean="0">
                <a:solidFill>
                  <a:schemeClr val="tx2">
                    <a:lumMod val="50000"/>
                  </a:schemeClr>
                </a:solidFill>
                <a:latin typeface="微軟正黑體" panose="020B0604030504040204" pitchFamily="34" charset="-120"/>
                <a:ea typeface="微軟正黑體" panose="020B0604030504040204" pitchFamily="34" charset="-120"/>
              </a:rPr>
              <a:t>張）</a:t>
            </a:r>
            <a:endParaRPr lang="zh-TW" altLang="en-US" sz="1400" b="1" dirty="0">
              <a:solidFill>
                <a:schemeClr val="tx2">
                  <a:lumMod val="50000"/>
                </a:schemeClr>
              </a:solidFill>
              <a:latin typeface="微軟正黑體" panose="020B0604030504040204" pitchFamily="34" charset="-120"/>
              <a:ea typeface="微軟正黑體" panose="020B0604030504040204" pitchFamily="34" charset="-120"/>
            </a:endParaRPr>
          </a:p>
        </p:txBody>
      </p:sp>
      <p:sp>
        <p:nvSpPr>
          <p:cNvPr id="4" name="標題 4"/>
          <p:cNvSpPr txBox="1">
            <a:spLocks/>
          </p:cNvSpPr>
          <p:nvPr/>
        </p:nvSpPr>
        <p:spPr>
          <a:xfrm>
            <a:off x="426957" y="931800"/>
            <a:ext cx="9788712" cy="504056"/>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400" b="1" dirty="0">
              <a:solidFill>
                <a:schemeClr val="tx2">
                  <a:lumMod val="50000"/>
                </a:schemeClr>
              </a:solidFill>
              <a:latin typeface="微軟正黑體" panose="020B0604030504040204" pitchFamily="34" charset="-120"/>
              <a:ea typeface="微軟正黑體" panose="020B0604030504040204" pitchFamily="34" charset="-120"/>
            </a:endParaRPr>
          </a:p>
          <a:p>
            <a:pPr algn="l"/>
            <a:r>
              <a:rPr lang="zh-TW" altLang="zh-TW" sz="2400" b="1" dirty="0">
                <a:solidFill>
                  <a:schemeClr val="tx2">
                    <a:lumMod val="50000"/>
                  </a:schemeClr>
                </a:solidFill>
                <a:latin typeface="微軟正黑體" panose="020B0604030504040204" pitchFamily="34" charset="-120"/>
                <a:ea typeface="微軟正黑體" panose="020B0604030504040204" pitchFamily="34" charset="-120"/>
              </a:rPr>
              <a:t>【</a:t>
            </a:r>
            <a:r>
              <a:rPr lang="zh-TW" altLang="en-US" sz="2400" b="1" dirty="0">
                <a:solidFill>
                  <a:schemeClr val="tx2">
                    <a:lumMod val="50000"/>
                  </a:schemeClr>
                </a:solidFill>
                <a:latin typeface="微軟正黑體" panose="020B0604030504040204" pitchFamily="34" charset="-120"/>
                <a:ea typeface="微軟正黑體" panose="020B0604030504040204" pitchFamily="34" charset="-120"/>
              </a:rPr>
              <a:t>預期技術市場</a:t>
            </a:r>
            <a:r>
              <a:rPr lang="zh-TW" altLang="en-US" sz="2400" b="1" dirty="0" smtClean="0">
                <a:solidFill>
                  <a:schemeClr val="tx2">
                    <a:lumMod val="50000"/>
                  </a:schemeClr>
                </a:solidFill>
                <a:latin typeface="微軟正黑體" panose="020B0604030504040204" pitchFamily="34" charset="-120"/>
                <a:ea typeface="微軟正黑體" panose="020B0604030504040204" pitchFamily="34" charset="-120"/>
              </a:rPr>
              <a:t>運用</a:t>
            </a:r>
            <a:r>
              <a:rPr lang="zh-TW" altLang="en-US" sz="2400" b="1" dirty="0">
                <a:solidFill>
                  <a:schemeClr val="tx2">
                    <a:lumMod val="50000"/>
                  </a:schemeClr>
                </a:solidFill>
                <a:latin typeface="微軟正黑體" panose="020B0604030504040204" pitchFamily="34" charset="-120"/>
                <a:ea typeface="微軟正黑體" panose="020B0604030504040204" pitchFamily="34" charset="-120"/>
              </a:rPr>
              <a:t>範圍</a:t>
            </a:r>
            <a:r>
              <a:rPr lang="zh-TW" altLang="zh-TW" sz="2400" b="1" dirty="0" smtClean="0">
                <a:solidFill>
                  <a:schemeClr val="tx2">
                    <a:lumMod val="50000"/>
                  </a:schemeClr>
                </a:solidFill>
              </a:rPr>
              <a:t>】</a:t>
            </a:r>
            <a:endParaRPr lang="zh-TW" altLang="zh-TW" sz="2400" b="1" dirty="0">
              <a:solidFill>
                <a:schemeClr val="tx2">
                  <a:lumMod val="50000"/>
                </a:schemeClr>
              </a:solidFill>
            </a:endParaRPr>
          </a:p>
        </p:txBody>
      </p:sp>
      <p:sp>
        <p:nvSpPr>
          <p:cNvPr id="5" name="標題 4"/>
          <p:cNvSpPr txBox="1">
            <a:spLocks/>
          </p:cNvSpPr>
          <p:nvPr/>
        </p:nvSpPr>
        <p:spPr>
          <a:xfrm>
            <a:off x="438702" y="3743832"/>
            <a:ext cx="9788712" cy="504056"/>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endParaRPr lang="en-US" altLang="zh-TW" sz="2400" b="1" dirty="0" smtClean="0">
              <a:solidFill>
                <a:schemeClr val="tx2">
                  <a:lumMod val="50000"/>
                </a:schemeClr>
              </a:solidFill>
              <a:latin typeface="微軟正黑體" panose="020B0604030504040204" pitchFamily="34" charset="-120"/>
              <a:ea typeface="微軟正黑體" panose="020B0604030504040204" pitchFamily="34" charset="-120"/>
            </a:endParaRPr>
          </a:p>
          <a:p>
            <a:pPr algn="l"/>
            <a:r>
              <a:rPr lang="zh-TW" altLang="zh-TW" sz="2400" b="1" dirty="0" smtClean="0">
                <a:solidFill>
                  <a:schemeClr val="tx2">
                    <a:lumMod val="50000"/>
                  </a:schemeClr>
                </a:solidFill>
              </a:rPr>
              <a:t>【</a:t>
            </a:r>
            <a:r>
              <a:rPr lang="zh-TW" altLang="en-US" sz="2400" b="1" dirty="0">
                <a:solidFill>
                  <a:schemeClr val="tx2">
                    <a:lumMod val="50000"/>
                  </a:schemeClr>
                </a:solidFill>
                <a:latin typeface="微軟正黑體" panose="020B0604030504040204" pitchFamily="34" charset="-120"/>
                <a:ea typeface="微軟正黑體" panose="020B0604030504040204" pitchFamily="34" charset="-120"/>
              </a:rPr>
              <a:t>授權業者資格建議</a:t>
            </a:r>
            <a:r>
              <a:rPr lang="zh-TW" altLang="zh-TW" sz="2400" b="1" dirty="0" smtClean="0">
                <a:solidFill>
                  <a:schemeClr val="tx2">
                    <a:lumMod val="50000"/>
                  </a:schemeClr>
                </a:solidFill>
              </a:rPr>
              <a:t>】</a:t>
            </a:r>
            <a:endParaRPr lang="zh-TW" altLang="zh-TW" sz="2400" b="1" dirty="0">
              <a:solidFill>
                <a:schemeClr val="tx2">
                  <a:lumMod val="50000"/>
                </a:schemeClr>
              </a:solidFill>
            </a:endParaRPr>
          </a:p>
        </p:txBody>
      </p:sp>
      <p:sp>
        <p:nvSpPr>
          <p:cNvPr id="9" name="標題 4"/>
          <p:cNvSpPr txBox="1">
            <a:spLocks/>
          </p:cNvSpPr>
          <p:nvPr/>
        </p:nvSpPr>
        <p:spPr>
          <a:xfrm>
            <a:off x="647824" y="4283893"/>
            <a:ext cx="8850082" cy="1872208"/>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spcBef>
                <a:spcPts val="1200"/>
              </a:spcBef>
              <a:spcAft>
                <a:spcPts val="1200"/>
              </a:spcAft>
            </a:pPr>
            <a:r>
              <a:rPr lang="zh-TW" altLang="en-US" sz="2400" dirty="0" smtClean="0">
                <a:solidFill>
                  <a:schemeClr val="bg1">
                    <a:lumMod val="50000"/>
                  </a:schemeClr>
                </a:solidFill>
              </a:rPr>
              <a:t>本技術建議技轉</a:t>
            </a:r>
            <a:r>
              <a:rPr lang="en-US" altLang="zh-TW" sz="2400" dirty="0" smtClean="0">
                <a:solidFill>
                  <a:schemeClr val="bg1">
                    <a:lumMod val="50000"/>
                  </a:schemeClr>
                </a:solidFill>
              </a:rPr>
              <a:t>/</a:t>
            </a:r>
            <a:r>
              <a:rPr lang="zh-TW" altLang="en-US" sz="2400" dirty="0" smtClean="0">
                <a:solidFill>
                  <a:schemeClr val="bg1">
                    <a:lumMod val="50000"/>
                  </a:schemeClr>
                </a:solidFill>
              </a:rPr>
              <a:t>授權 </a:t>
            </a:r>
            <a:r>
              <a:rPr lang="zh-TW" altLang="en-US" sz="2400" dirty="0" smtClean="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相關產業為</a:t>
            </a:r>
            <a:r>
              <a:rPr lang="zh-TW" altLang="en-US" sz="2400" dirty="0">
                <a:solidFill>
                  <a:schemeClr val="bg1">
                    <a:lumMod val="50000"/>
                  </a:schemeClr>
                </a:solidFill>
              </a:rPr>
              <a:t>原則</a:t>
            </a:r>
            <a:r>
              <a:rPr lang="zh-TW" altLang="en-US" sz="2400" dirty="0" smtClean="0">
                <a:solidFill>
                  <a:schemeClr val="bg1">
                    <a:lumMod val="50000"/>
                  </a:schemeClr>
                </a:solidFill>
              </a:rPr>
              <a:t>，業者端應具備</a:t>
            </a:r>
            <a:r>
              <a:rPr lang="zh-TW" altLang="en-US" sz="2400" dirty="0" smtClean="0">
                <a:solidFill>
                  <a:schemeClr val="bg1">
                    <a:lumMod val="50000"/>
                  </a:schemeClr>
                </a:solidFill>
                <a:latin typeface="微軟正黑體" panose="020B0604030504040204" pitchFamily="34" charset="-120"/>
                <a:ea typeface="微軟正黑體" panose="020B0604030504040204" pitchFamily="34" charset="-120"/>
              </a:rPr>
              <a:t>〇</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a:t>
            </a:r>
            <a:r>
              <a:rPr lang="zh-TW" altLang="en-US" sz="2400" dirty="0" smtClean="0">
                <a:solidFill>
                  <a:schemeClr val="bg1">
                    <a:lumMod val="50000"/>
                  </a:schemeClr>
                </a:solidFill>
              </a:rPr>
              <a:t>能力</a:t>
            </a:r>
            <a:r>
              <a:rPr lang="zh-TW" altLang="en-US" sz="2400" dirty="0">
                <a:solidFill>
                  <a:schemeClr val="bg1">
                    <a:lumMod val="50000"/>
                  </a:schemeClr>
                </a:solidFill>
              </a:rPr>
              <a:t>或資格，並設有 </a:t>
            </a:r>
            <a:r>
              <a:rPr lang="zh-TW" altLang="en-US" sz="2400" dirty="0" smtClean="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設備</a:t>
            </a:r>
            <a:r>
              <a:rPr lang="zh-TW" altLang="en-US" sz="2400" dirty="0">
                <a:solidFill>
                  <a:schemeClr val="bg1">
                    <a:lumMod val="50000"/>
                  </a:schemeClr>
                </a:solidFill>
              </a:rPr>
              <a:t>；其研發部門規模建議</a:t>
            </a:r>
            <a:r>
              <a:rPr lang="zh-TW" altLang="en-US" sz="2400" dirty="0" smtClean="0">
                <a:solidFill>
                  <a:schemeClr val="bg1">
                    <a:lumMod val="50000"/>
                  </a:schemeClr>
                </a:solidFill>
              </a:rPr>
              <a:t>為</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a:t>
            </a:r>
            <a:r>
              <a:rPr lang="zh-TW" altLang="en-US" sz="2400" dirty="0">
                <a:solidFill>
                  <a:schemeClr val="bg1">
                    <a:lumMod val="50000"/>
                  </a:schemeClr>
                </a:solidFill>
              </a:rPr>
              <a:t>人力</a:t>
            </a:r>
            <a:r>
              <a:rPr lang="zh-TW" altLang="en-US" sz="2400" dirty="0" smtClean="0">
                <a:solidFill>
                  <a:schemeClr val="bg1">
                    <a:lumMod val="50000"/>
                  </a:schemeClr>
                </a:solidFill>
              </a:rPr>
              <a:t>約</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人</a:t>
            </a:r>
            <a:r>
              <a:rPr lang="zh-TW" altLang="en-US" sz="2400" dirty="0">
                <a:solidFill>
                  <a:schemeClr val="bg1">
                    <a:lumMod val="50000"/>
                  </a:schemeClr>
                </a:solidFill>
              </a:rPr>
              <a:t>，並</a:t>
            </a:r>
            <a:r>
              <a:rPr lang="zh-TW" altLang="en-US" sz="2400" dirty="0" smtClean="0">
                <a:solidFill>
                  <a:schemeClr val="bg1">
                    <a:lumMod val="50000"/>
                  </a:schemeClr>
                </a:solidFill>
              </a:rPr>
              <a:t>具有</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商轉通路或</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合作</a:t>
            </a:r>
            <a:r>
              <a:rPr lang="zh-TW" altLang="en-US" sz="2400" dirty="0">
                <a:solidFill>
                  <a:schemeClr val="bg1">
                    <a:lumMod val="50000"/>
                  </a:schemeClr>
                </a:solidFill>
              </a:rPr>
              <a:t>條件，以利技術後續運用</a:t>
            </a:r>
            <a:r>
              <a:rPr lang="zh-TW" altLang="en-US" sz="2400" dirty="0" smtClean="0">
                <a:solidFill>
                  <a:schemeClr val="bg1">
                    <a:lumMod val="50000"/>
                  </a:schemeClr>
                </a:solidFill>
              </a:rPr>
              <a:t>。</a:t>
            </a:r>
            <a:r>
              <a:rPr lang="zh-TW" altLang="en-US" sz="1600" dirty="0" smtClean="0">
                <a:solidFill>
                  <a:srgbClr val="FF0000"/>
                </a:solidFill>
              </a:rPr>
              <a:t>（以上文字僅供參考</a:t>
            </a:r>
            <a:r>
              <a:rPr lang="en-US" altLang="zh-TW" sz="1600" dirty="0" smtClean="0">
                <a:solidFill>
                  <a:srgbClr val="FF0000"/>
                </a:solidFill>
              </a:rPr>
              <a:t>,</a:t>
            </a:r>
            <a:r>
              <a:rPr lang="zh-TW" altLang="en-US" sz="1600" dirty="0" smtClean="0">
                <a:solidFill>
                  <a:srgbClr val="FF0000"/>
                </a:solidFill>
              </a:rPr>
              <a:t>可自行填寫）</a:t>
            </a:r>
            <a:endParaRPr lang="zh-TW" altLang="zh-TW" sz="1600" dirty="0">
              <a:solidFill>
                <a:srgbClr val="FF0000"/>
              </a:solidFill>
            </a:endParaRPr>
          </a:p>
        </p:txBody>
      </p:sp>
      <p:sp>
        <p:nvSpPr>
          <p:cNvPr id="10" name="標題 4"/>
          <p:cNvSpPr txBox="1">
            <a:spLocks/>
          </p:cNvSpPr>
          <p:nvPr/>
        </p:nvSpPr>
        <p:spPr>
          <a:xfrm>
            <a:off x="647824" y="1457579"/>
            <a:ext cx="8850082" cy="1872208"/>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spcBef>
                <a:spcPts val="1200"/>
              </a:spcBef>
              <a:spcAft>
                <a:spcPts val="1200"/>
              </a:spcAft>
            </a:pPr>
            <a:r>
              <a:rPr lang="zh-TW" altLang="en-US" sz="2400" dirty="0">
                <a:solidFill>
                  <a:schemeClr val="bg1">
                    <a:lumMod val="50000"/>
                  </a:schemeClr>
                </a:solidFill>
              </a:rPr>
              <a:t>本</a:t>
            </a:r>
            <a:r>
              <a:rPr lang="zh-TW" altLang="en-US" sz="2400" dirty="0" smtClean="0">
                <a:solidFill>
                  <a:schemeClr val="bg1">
                    <a:lumMod val="50000"/>
                  </a:schemeClr>
                </a:solidFill>
              </a:rPr>
              <a:t>技術成熟度為 </a:t>
            </a:r>
            <a:r>
              <a:rPr lang="en-US" altLang="zh-TW" sz="2400" dirty="0" smtClean="0">
                <a:solidFill>
                  <a:schemeClr val="bg1">
                    <a:lumMod val="50000"/>
                  </a:schemeClr>
                </a:solidFill>
              </a:rPr>
              <a:t>TRL</a:t>
            </a:r>
            <a:r>
              <a:rPr lang="zh-TW" altLang="en-US" sz="2400" dirty="0" smtClean="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1400" dirty="0" smtClean="0">
                <a:solidFill>
                  <a:schemeClr val="bg1">
                    <a:lumMod val="50000"/>
                  </a:schemeClr>
                </a:solidFill>
                <a:latin typeface="微軟正黑體" panose="020B0604030504040204" pitchFamily="34" charset="-120"/>
                <a:ea typeface="微軟正黑體" panose="020B0604030504040204" pitchFamily="34" charset="-120"/>
              </a:rPr>
              <a:t>（請依申請書填寫）</a:t>
            </a:r>
            <a:r>
              <a:rPr lang="zh-TW" altLang="en-US" sz="2400" dirty="0" smtClean="0">
                <a:solidFill>
                  <a:schemeClr val="bg1">
                    <a:lumMod val="50000"/>
                  </a:schemeClr>
                </a:solidFill>
              </a:rPr>
              <a:t>，</a:t>
            </a:r>
            <a:r>
              <a:rPr lang="zh-TW" altLang="en-US" sz="2400" dirty="0">
                <a:solidFill>
                  <a:schemeClr val="bg1">
                    <a:lumMod val="50000"/>
                  </a:schemeClr>
                </a:solidFill>
              </a:rPr>
              <a:t>預期可應用</a:t>
            </a:r>
            <a:r>
              <a:rPr lang="zh-TW" altLang="en-US" sz="2400" dirty="0" smtClean="0">
                <a:solidFill>
                  <a:schemeClr val="bg1">
                    <a:lumMod val="50000"/>
                  </a:schemeClr>
                </a:solidFill>
              </a:rPr>
              <a:t>於</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產業</a:t>
            </a:r>
            <a:r>
              <a:rPr lang="zh-TW" altLang="en-US" sz="2400" dirty="0">
                <a:solidFill>
                  <a:schemeClr val="bg1">
                    <a:lumMod val="50000"/>
                  </a:schemeClr>
                </a:solidFill>
              </a:rPr>
              <a:t>，並導入</a:t>
            </a:r>
            <a:r>
              <a:rPr lang="zh-TW" altLang="en-US" sz="2400" dirty="0" smtClean="0">
                <a:solidFill>
                  <a:schemeClr val="bg1">
                    <a:lumMod val="50000"/>
                  </a:schemeClr>
                </a:solidFill>
              </a:rPr>
              <a:t>於</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產品或</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應用模式；具備</a:t>
            </a:r>
            <a:r>
              <a:rPr lang="zh-TW" altLang="en-US" sz="2400" dirty="0">
                <a:solidFill>
                  <a:schemeClr val="bg1">
                    <a:lumMod val="50000"/>
                  </a:schemeClr>
                </a:solidFill>
                <a:latin typeface="微軟正黑體" panose="020B0604030504040204" pitchFamily="34" charset="-120"/>
                <a:ea typeface="微軟正黑體" panose="020B0604030504040204" pitchFamily="34" charset="-120"/>
              </a:rPr>
              <a:t>〇〇</a:t>
            </a:r>
            <a:r>
              <a:rPr lang="zh-TW" altLang="en-US" sz="2400" dirty="0" smtClean="0">
                <a:solidFill>
                  <a:schemeClr val="bg1">
                    <a:lumMod val="50000"/>
                  </a:schemeClr>
                </a:solidFill>
              </a:rPr>
              <a:t>市場</a:t>
            </a:r>
            <a:r>
              <a:rPr lang="zh-TW" altLang="en-US" sz="2400" dirty="0">
                <a:solidFill>
                  <a:schemeClr val="bg1">
                    <a:lumMod val="50000"/>
                  </a:schemeClr>
                </a:solidFill>
              </a:rPr>
              <a:t>擴展</a:t>
            </a:r>
            <a:r>
              <a:rPr lang="zh-TW" altLang="en-US" sz="2400" dirty="0" smtClean="0">
                <a:solidFill>
                  <a:schemeClr val="bg1">
                    <a:lumMod val="50000"/>
                  </a:schemeClr>
                </a:solidFill>
              </a:rPr>
              <a:t>潛力。</a:t>
            </a:r>
            <a:endParaRPr lang="en-US" altLang="zh-TW" sz="2400" dirty="0" smtClean="0">
              <a:solidFill>
                <a:schemeClr val="bg1">
                  <a:lumMod val="50000"/>
                </a:schemeClr>
              </a:solidFill>
            </a:endParaRPr>
          </a:p>
          <a:p>
            <a:pPr algn="l">
              <a:spcBef>
                <a:spcPts val="600"/>
              </a:spcBef>
              <a:spcAft>
                <a:spcPts val="600"/>
              </a:spcAft>
            </a:pPr>
            <a:r>
              <a:rPr lang="zh-TW" altLang="en-US" sz="1600" dirty="0" smtClean="0">
                <a:solidFill>
                  <a:srgbClr val="FF0000"/>
                </a:solidFill>
              </a:rPr>
              <a:t>（以上文字僅供參考</a:t>
            </a:r>
            <a:r>
              <a:rPr lang="en-US" altLang="zh-TW" sz="1600" dirty="0" smtClean="0">
                <a:solidFill>
                  <a:srgbClr val="FF0000"/>
                </a:solidFill>
              </a:rPr>
              <a:t>,</a:t>
            </a:r>
            <a:r>
              <a:rPr lang="zh-TW" altLang="en-US" sz="1600" dirty="0" smtClean="0">
                <a:solidFill>
                  <a:srgbClr val="FF0000"/>
                </a:solidFill>
              </a:rPr>
              <a:t>可自行填寫）</a:t>
            </a:r>
            <a:endParaRPr lang="zh-TW" altLang="zh-TW" sz="1600" dirty="0">
              <a:solidFill>
                <a:srgbClr val="FF0000"/>
              </a:solidFill>
            </a:endParaRPr>
          </a:p>
        </p:txBody>
      </p:sp>
    </p:spTree>
    <p:extLst>
      <p:ext uri="{BB962C8B-B14F-4D97-AF65-F5344CB8AC3E}">
        <p14:creationId xmlns:p14="http://schemas.microsoft.com/office/powerpoint/2010/main" val="3452538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436382" y="827509"/>
            <a:ext cx="9433048" cy="5647700"/>
          </a:xfrm>
          <a:prstGeom prst="rect">
            <a:avLst/>
          </a:prstGeom>
        </p:spPr>
        <p:txBody>
          <a:bodyPr wrap="square">
            <a:spAutoFit/>
          </a:bodyPr>
          <a:lstStyle/>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tx2">
                    <a:lumMod val="50000"/>
                  </a:schemeClr>
                </a:solidFill>
                <a:latin typeface="微軟正黑體" panose="020B0604030504040204" pitchFamily="34" charset="-120"/>
                <a:ea typeface="微軟正黑體" panose="020B0604030504040204" pitchFamily="34" charset="-120"/>
              </a:rPr>
              <a:t>授權</a:t>
            </a:r>
            <a:r>
              <a:rPr lang="zh-TW" altLang="en-US" sz="2000" b="1" kern="100" dirty="0">
                <a:solidFill>
                  <a:schemeClr val="tx2">
                    <a:lumMod val="50000"/>
                  </a:schemeClr>
                </a:solidFill>
                <a:latin typeface="微軟正黑體" panose="020B0604030504040204" pitchFamily="34" charset="-120"/>
                <a:ea typeface="微軟正黑體" panose="020B0604030504040204" pitchFamily="34" charset="-120"/>
              </a:rPr>
              <a:t>方式</a:t>
            </a:r>
            <a:r>
              <a:rPr lang="zh-TW" altLang="en-US" sz="2200"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請填專屬／非專屬／讓與</a:t>
            </a:r>
            <a:endParaRPr lang="en-US" altLang="zh-TW" sz="2200" b="1" kern="100" dirty="0" smtClean="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tx2">
                    <a:lumMod val="50000"/>
                  </a:schemeClr>
                </a:solidFill>
                <a:latin typeface="微軟正黑體" panose="020B0604030504040204" pitchFamily="34" charset="-120"/>
                <a:ea typeface="微軟正黑體" panose="020B0604030504040204" pitchFamily="34" charset="-120"/>
              </a:rPr>
              <a:t>授權區域</a:t>
            </a:r>
            <a:r>
              <a:rPr lang="zh-TW" altLang="en-US" sz="2200"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請填台灣／或其他指定地區</a:t>
            </a:r>
            <a:endParaRPr lang="en-US" altLang="zh-TW" sz="2200" b="1" kern="100" dirty="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zh-TW" sz="2000" b="1" kern="100" dirty="0" smtClean="0">
                <a:solidFill>
                  <a:schemeClr val="tx2">
                    <a:lumMod val="50000"/>
                  </a:schemeClr>
                </a:solidFill>
                <a:latin typeface="微軟正黑體" panose="020B0604030504040204" pitchFamily="34" charset="-120"/>
                <a:ea typeface="微軟正黑體" panose="020B0604030504040204" pitchFamily="34" charset="-120"/>
              </a:rPr>
              <a:t>授權</a:t>
            </a:r>
            <a:r>
              <a:rPr lang="zh-TW" altLang="zh-TW" sz="2000" b="1" kern="100" dirty="0">
                <a:solidFill>
                  <a:schemeClr val="tx2">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tx2">
                    <a:lumMod val="50000"/>
                  </a:schemeClr>
                </a:solidFill>
                <a:latin typeface="微軟正黑體" panose="020B0604030504040204" pitchFamily="34" charset="-120"/>
                <a:ea typeface="微軟正黑體" panose="020B0604030504040204" pitchFamily="34" charset="-120"/>
              </a:rPr>
              <a:t>License fee (</a:t>
            </a:r>
            <a:r>
              <a:rPr lang="zh-TW" altLang="zh-TW" sz="2000" b="1" kern="100" dirty="0">
                <a:solidFill>
                  <a:schemeClr val="tx2">
                    <a:lumMod val="50000"/>
                  </a:schemeClr>
                </a:solidFill>
                <a:latin typeface="微軟正黑體" panose="020B0604030504040204" pitchFamily="34" charset="-120"/>
                <a:ea typeface="微軟正黑體" panose="020B0604030504040204" pitchFamily="34" charset="-120"/>
              </a:rPr>
              <a:t>技術使用費</a:t>
            </a:r>
            <a:r>
              <a:rPr lang="en-US" altLang="zh-TW" sz="2000" b="1"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tx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tx2">
                    <a:lumMod val="50000"/>
                  </a:schemeClr>
                </a:solidFill>
                <a:latin typeface="微軟正黑體" panose="020B0604030504040204" pitchFamily="34" charset="-120"/>
                <a:ea typeface="微軟正黑體" panose="020B0604030504040204" pitchFamily="34" charset="-120"/>
              </a:rPr>
              <a:t>萬</a:t>
            </a:r>
            <a:r>
              <a:rPr lang="zh-TW" altLang="zh-TW" b="1" kern="100" dirty="0" smtClean="0">
                <a:solidFill>
                  <a:schemeClr val="tx2">
                    <a:lumMod val="50000"/>
                  </a:schemeClr>
                </a:solidFill>
                <a:latin typeface="微軟正黑體" panose="020B0604030504040204" pitchFamily="34" charset="-120"/>
                <a:ea typeface="微軟正黑體" panose="020B0604030504040204" pitchFamily="34" charset="-120"/>
              </a:rPr>
              <a:t>元</a:t>
            </a:r>
            <a:endParaRPr lang="en-US" altLang="zh-TW" b="1" kern="100" dirty="0" smtClean="0">
              <a:solidFill>
                <a:schemeClr val="tx2">
                  <a:lumMod val="50000"/>
                </a:schemeClr>
              </a:solidFill>
              <a:latin typeface="微軟正黑體" panose="020B0604030504040204" pitchFamily="34" charset="-120"/>
              <a:ea typeface="微軟正黑體" panose="020B0604030504040204" pitchFamily="34" charset="-120"/>
            </a:endParaRPr>
          </a:p>
          <a:p>
            <a:pPr marL="419100" indent="-342900" algn="just">
              <a:lnSpc>
                <a:spcPct val="250000"/>
              </a:lnSpc>
              <a:spcAft>
                <a:spcPts val="0"/>
              </a:spcAft>
              <a:buFont typeface="Wingdings" panose="05000000000000000000" pitchFamily="2" charset="2"/>
              <a:buChar char="Ø"/>
            </a:pPr>
            <a:r>
              <a:rPr lang="zh-TW" altLang="zh-TW" sz="2000" b="1" kern="100" dirty="0" smtClean="0">
                <a:solidFill>
                  <a:schemeClr val="tx2">
                    <a:lumMod val="50000"/>
                  </a:schemeClr>
                </a:solidFill>
                <a:latin typeface="標楷體" panose="03000509000000000000" pitchFamily="65" charset="-120"/>
                <a:ea typeface="標楷體" panose="03000509000000000000" pitchFamily="65" charset="-120"/>
              </a:rPr>
              <a:t>□</a:t>
            </a:r>
            <a:r>
              <a:rPr lang="zh-TW" altLang="en-US" sz="2000" b="1" kern="100" dirty="0" smtClean="0">
                <a:solidFill>
                  <a:schemeClr val="tx2">
                    <a:lumMod val="50000"/>
                  </a:schemeClr>
                </a:solidFill>
                <a:latin typeface="標楷體" panose="03000509000000000000" pitchFamily="65" charset="-120"/>
                <a:ea typeface="標楷體" panose="03000509000000000000" pitchFamily="65" charset="-120"/>
              </a:rPr>
              <a:t> </a:t>
            </a:r>
            <a:r>
              <a:rPr lang="zh-TW" altLang="zh-TW" sz="2000" b="1" kern="100" dirty="0" smtClean="0">
                <a:solidFill>
                  <a:schemeClr val="tx2">
                    <a:lumMod val="50000"/>
                  </a:schemeClr>
                </a:solidFill>
                <a:latin typeface="微軟正黑體" panose="020B0604030504040204" pitchFamily="34" charset="-120"/>
                <a:ea typeface="微軟正黑體" panose="020B0604030504040204" pitchFamily="34" charset="-120"/>
              </a:rPr>
              <a:t>階段</a:t>
            </a:r>
            <a:r>
              <a:rPr lang="zh-TW" altLang="zh-TW" sz="2000" b="1" kern="100" dirty="0">
                <a:solidFill>
                  <a:schemeClr val="tx2">
                    <a:lumMod val="50000"/>
                  </a:schemeClr>
                </a:solidFill>
                <a:latin typeface="微軟正黑體" panose="020B0604030504040204" pitchFamily="34" charset="-120"/>
                <a:ea typeface="微軟正黑體" panose="020B0604030504040204" pitchFamily="34" charset="-120"/>
              </a:rPr>
              <a:t>授權金（非銷售型權利金</a:t>
            </a:r>
            <a:r>
              <a:rPr lang="zh-TW" altLang="zh-TW" sz="2000"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zh-TW" altLang="en-US" sz="2000" b="1" kern="100" dirty="0" smtClean="0">
                <a:solidFill>
                  <a:schemeClr val="tx2">
                    <a:lumMod val="50000"/>
                  </a:schemeClr>
                </a:solidFill>
                <a:latin typeface="微軟正黑體" panose="020B0604030504040204" pitchFamily="34" charset="-120"/>
                <a:ea typeface="微軟正黑體" panose="020B0604030504040204" pitchFamily="34" charset="-120"/>
              </a:rPr>
              <a:t> </a:t>
            </a:r>
            <a:r>
              <a:rPr lang="zh-TW" altLang="zh-TW" sz="2000" b="1" kern="100" dirty="0" smtClean="0">
                <a:solidFill>
                  <a:schemeClr val="tx2">
                    <a:lumMod val="50000"/>
                  </a:schemeClr>
                </a:solidFill>
                <a:latin typeface="標楷體" panose="03000509000000000000" pitchFamily="65" charset="-120"/>
                <a:ea typeface="標楷體" panose="03000509000000000000" pitchFamily="65" charset="-120"/>
              </a:rPr>
              <a:t>□</a:t>
            </a:r>
            <a:r>
              <a:rPr lang="zh-TW" altLang="en-US" sz="2000" b="1" kern="100" dirty="0" smtClean="0">
                <a:solidFill>
                  <a:schemeClr val="tx2">
                    <a:lumMod val="50000"/>
                  </a:schemeClr>
                </a:solidFill>
                <a:latin typeface="標楷體" panose="03000509000000000000" pitchFamily="65" charset="-120"/>
                <a:ea typeface="標楷體" panose="03000509000000000000" pitchFamily="65" charset="-120"/>
              </a:rPr>
              <a:t> </a:t>
            </a:r>
            <a:r>
              <a:rPr lang="zh-TW" altLang="zh-TW" sz="2000" b="1" kern="100" dirty="0" smtClean="0">
                <a:solidFill>
                  <a:schemeClr val="tx2">
                    <a:lumMod val="50000"/>
                  </a:schemeClr>
                </a:solidFill>
                <a:latin typeface="微軟正黑體" panose="020B0604030504040204" pitchFamily="34" charset="-120"/>
                <a:ea typeface="微軟正黑體" panose="020B0604030504040204" pitchFamily="34" charset="-120"/>
              </a:rPr>
              <a:t>權利</a:t>
            </a:r>
            <a:r>
              <a:rPr lang="zh-TW" altLang="zh-TW" sz="2000" b="1" kern="100" dirty="0">
                <a:solidFill>
                  <a:schemeClr val="tx2">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tx2">
                    <a:lumMod val="50000"/>
                  </a:schemeClr>
                </a:solidFill>
                <a:latin typeface="微軟正黑體" panose="020B0604030504040204" pitchFamily="34" charset="-120"/>
                <a:ea typeface="微軟正黑體" panose="020B0604030504040204" pitchFamily="34" charset="-120"/>
              </a:rPr>
              <a:t>Royalty</a:t>
            </a:r>
            <a:r>
              <a:rPr lang="zh-TW" altLang="zh-TW" sz="2000" b="1" kern="100" dirty="0">
                <a:solidFill>
                  <a:schemeClr val="tx2">
                    <a:lumMod val="50000"/>
                  </a:schemeClr>
                </a:solidFill>
                <a:latin typeface="微軟正黑體" panose="020B0604030504040204" pitchFamily="34" charset="-120"/>
                <a:ea typeface="微軟正黑體" panose="020B0604030504040204" pitchFamily="34" charset="-120"/>
              </a:rPr>
              <a:t>（衍生利益金</a:t>
            </a:r>
            <a:r>
              <a:rPr lang="zh-TW" altLang="zh-TW" sz="2000"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zh-TW" altLang="zh-TW" sz="1600" b="1" kern="100" dirty="0" smtClean="0">
                <a:solidFill>
                  <a:srgbClr val="FF0000"/>
                </a:solidFill>
                <a:latin typeface="微軟正黑體" panose="020B0604030504040204" pitchFamily="34" charset="-120"/>
                <a:ea typeface="微軟正黑體" panose="020B0604030504040204" pitchFamily="34" charset="-120"/>
              </a:rPr>
              <a:t>（擇一）</a:t>
            </a:r>
            <a:endParaRPr lang="zh-TW" altLang="zh-TW" sz="1600" kern="100" dirty="0">
              <a:solidFill>
                <a:srgbClr val="FF0000"/>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tx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tx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tx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tx2">
                    <a:lumMod val="50000"/>
                  </a:schemeClr>
                </a:solidFill>
                <a:latin typeface="微軟正黑體" panose="020B0604030504040204" pitchFamily="34" charset="-120"/>
                <a:ea typeface="微軟正黑體" panose="020B0604030504040204" pitchFamily="34" charset="-120"/>
              </a:rPr>
              <a:t>一次</a:t>
            </a:r>
            <a:r>
              <a:rPr lang="zh-TW" altLang="zh-TW" b="1" kern="100" dirty="0">
                <a:solidFill>
                  <a:schemeClr val="tx2">
                    <a:lumMod val="50000"/>
                  </a:schemeClr>
                </a:solidFill>
                <a:latin typeface="微軟正黑體" panose="020B0604030504040204" pitchFamily="34" charset="-120"/>
                <a:ea typeface="微軟正黑體" panose="020B0604030504040204" pitchFamily="34" charset="-120"/>
              </a:rPr>
              <a:t>性收取</a:t>
            </a:r>
            <a:r>
              <a:rPr lang="en-US" altLang="zh-TW" b="1" kern="100" dirty="0">
                <a:solidFill>
                  <a:schemeClr val="tx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tx2">
                    <a:lumMod val="50000"/>
                  </a:schemeClr>
                </a:solidFill>
                <a:latin typeface="微軟正黑體" panose="020B0604030504040204" pitchFamily="34" charset="-120"/>
                <a:ea typeface="微軟正黑體" panose="020B0604030504040204" pitchFamily="34" charset="-120"/>
              </a:rPr>
              <a:t>萬元（合約期間一次收取）</a:t>
            </a:r>
            <a:endParaRPr lang="zh-TW" altLang="zh-TW" kern="100" dirty="0">
              <a:solidFill>
                <a:schemeClr val="tx2">
                  <a:lumMod val="50000"/>
                </a:schemeClr>
              </a:solidFill>
              <a:latin typeface="微軟正黑體" panose="020B0604030504040204" pitchFamily="34" charset="-120"/>
              <a:ea typeface="微軟正黑體" panose="020B0604030504040204" pitchFamily="34" charset="-120"/>
            </a:endParaRPr>
          </a:p>
          <a:p>
            <a:pPr>
              <a:lnSpc>
                <a:spcPct val="150000"/>
              </a:lnSpc>
              <a:spcBef>
                <a:spcPts val="600"/>
              </a:spcBef>
            </a:pPr>
            <a:r>
              <a:rPr lang="en-US" altLang="zh-TW" b="1" kern="100" dirty="0">
                <a:solidFill>
                  <a:schemeClr val="tx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tx2">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tx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tx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tx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tx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tx2">
                    <a:lumMod val="50000"/>
                  </a:schemeClr>
                </a:solidFill>
                <a:latin typeface="微軟正黑體" panose="020B0604030504040204" pitchFamily="34" charset="-120"/>
                <a:ea typeface="微軟正黑體" panose="020B0604030504040204" pitchFamily="34" charset="-120"/>
              </a:rPr>
              <a:t>二</a:t>
            </a:r>
            <a:r>
              <a:rPr lang="zh-TW" altLang="zh-TW" b="1" kern="100" dirty="0">
                <a:solidFill>
                  <a:schemeClr val="tx2">
                    <a:lumMod val="50000"/>
                  </a:schemeClr>
                </a:solidFill>
                <a:latin typeface="微軟正黑體" panose="020B0604030504040204" pitchFamily="34" charset="-120"/>
                <a:ea typeface="微軟正黑體" panose="020B0604030504040204" pitchFamily="34" charset="-120"/>
              </a:rPr>
              <a:t>階段收取；</a:t>
            </a:r>
            <a:r>
              <a:rPr lang="zh-TW" altLang="zh-TW" b="1" kern="100" dirty="0" smtClean="0">
                <a:solidFill>
                  <a:schemeClr val="tx2">
                    <a:lumMod val="50000"/>
                  </a:schemeClr>
                </a:solidFill>
                <a:latin typeface="微軟正黑體" panose="020B0604030504040204" pitchFamily="34" charset="-120"/>
                <a:ea typeface="微軟正黑體" panose="020B0604030504040204" pitchFamily="34" charset="-120"/>
              </a:rPr>
              <a:t>原因</a:t>
            </a:r>
            <a:r>
              <a:rPr lang="zh-TW" altLang="en-US" b="1" kern="100" dirty="0" smtClean="0">
                <a:solidFill>
                  <a:schemeClr val="tx2">
                    <a:lumMod val="50000"/>
                  </a:schemeClr>
                </a:solidFill>
                <a:latin typeface="微軟正黑體" panose="020B0604030504040204" pitchFamily="34" charset="-120"/>
                <a:ea typeface="微軟正黑體" panose="020B0604030504040204" pitchFamily="34" charset="-120"/>
              </a:rPr>
              <a:t>：</a:t>
            </a:r>
            <a:r>
              <a:rPr lang="en-US" altLang="zh-TW" b="1" u="sng" kern="100" dirty="0" smtClean="0">
                <a:solidFill>
                  <a:schemeClr val="tx2">
                    <a:lumMod val="50000"/>
                  </a:schemeClr>
                </a:solidFill>
                <a:latin typeface="微軟正黑體" panose="020B0604030504040204" pitchFamily="34" charset="-120"/>
                <a:ea typeface="微軟正黑體" panose="020B0604030504040204" pitchFamily="34" charset="-120"/>
              </a:rPr>
              <a:t>                                    </a:t>
            </a:r>
            <a:endParaRPr lang="zh-TW" altLang="zh-TW" kern="100" dirty="0" smtClean="0">
              <a:solidFill>
                <a:schemeClr val="tx2">
                  <a:lumMod val="50000"/>
                </a:schemeClr>
              </a:solidFill>
              <a:latin typeface="微軟正黑體" panose="020B0604030504040204" pitchFamily="34" charset="-120"/>
              <a:ea typeface="微軟正黑體" panose="020B0604030504040204" pitchFamily="34" charset="-120"/>
            </a:endParaRPr>
          </a:p>
          <a:p>
            <a:pPr fontAlgn="t">
              <a:spcBef>
                <a:spcPts val="600"/>
              </a:spcBef>
            </a:pPr>
            <a:r>
              <a:rPr lang="zh-TW" altLang="en-US" b="1" kern="100" dirty="0">
                <a:solidFill>
                  <a:schemeClr val="tx2">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en-US" b="1" kern="100" dirty="0" smtClean="0">
                <a:solidFill>
                  <a:schemeClr val="tx2">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      </a:t>
            </a:r>
            <a:r>
              <a:rPr lang="zh-TW" altLang="zh-TW" b="1" kern="100" dirty="0" smtClean="0">
                <a:solidFill>
                  <a:schemeClr val="tx2">
                    <a:lumMod val="50000"/>
                  </a:schemeClr>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b="1" kern="100" dirty="0" smtClean="0">
                <a:solidFill>
                  <a:srgbClr val="313829"/>
                </a:solidFill>
                <a:latin typeface="微軟正黑體" panose="020B0604030504040204" pitchFamily="34" charset="-120"/>
                <a:ea typeface="微軟正黑體" panose="020B0604030504040204" pitchFamily="34" charset="-120"/>
              </a:rPr>
              <a:t> </a:t>
            </a:r>
            <a:r>
              <a:rPr lang="zh-TW" altLang="en-US" b="1" kern="100" dirty="0" smtClean="0">
                <a:solidFill>
                  <a:srgbClr val="313829"/>
                </a:solidFill>
                <a:latin typeface="微軟正黑體" panose="020B0604030504040204" pitchFamily="34" charset="-120"/>
                <a:ea typeface="微軟正黑體" panose="020B0604030504040204" pitchFamily="34" charset="-120"/>
              </a:rPr>
              <a:t>合</a:t>
            </a:r>
            <a:r>
              <a:rPr lang="zh-TW" altLang="zh-TW" b="1" kern="100" dirty="0" smtClean="0">
                <a:solidFill>
                  <a:srgbClr val="313829"/>
                </a:solidFill>
                <a:latin typeface="微軟正黑體" panose="020B0604030504040204" pitchFamily="34" charset="-120"/>
                <a:ea typeface="微軟正黑體" panose="020B0604030504040204" pitchFamily="34" charset="-120"/>
              </a:rPr>
              <a:t>約</a:t>
            </a:r>
            <a:r>
              <a:rPr lang="zh-TW" altLang="zh-TW" b="1" kern="100" dirty="0">
                <a:solidFill>
                  <a:srgbClr val="313829"/>
                </a:solidFill>
                <a:latin typeface="微軟正黑體" panose="020B0604030504040204" pitchFamily="34" charset="-120"/>
                <a:ea typeface="微軟正黑體" panose="020B0604030504040204" pitchFamily="34" charset="-120"/>
              </a:rPr>
              <a:t>期間，每年收取</a:t>
            </a:r>
            <a:r>
              <a:rPr lang="zh-TW" altLang="zh-TW" b="1" u="sng" kern="100" dirty="0">
                <a:solidFill>
                  <a:srgbClr val="313829"/>
                </a:solidFill>
                <a:latin typeface="微軟正黑體" panose="020B0604030504040204" pitchFamily="34" charset="-120"/>
                <a:ea typeface="微軟正黑體" panose="020B0604030504040204" pitchFamily="34" charset="-120"/>
              </a:rPr>
              <a:t>　　　　　</a:t>
            </a:r>
            <a:r>
              <a:rPr lang="en-US" altLang="zh-TW" b="1" u="sng" kern="100" dirty="0">
                <a:solidFill>
                  <a:srgbClr val="313829"/>
                </a:solidFill>
                <a:latin typeface="微軟正黑體" panose="020B0604030504040204" pitchFamily="34" charset="-120"/>
                <a:ea typeface="微軟正黑體" panose="020B0604030504040204" pitchFamily="34" charset="-120"/>
              </a:rPr>
              <a:t>   </a:t>
            </a:r>
            <a:r>
              <a:rPr lang="zh-TW" altLang="zh-TW" b="1" kern="100" dirty="0">
                <a:solidFill>
                  <a:srgbClr val="313829"/>
                </a:solidFill>
                <a:latin typeface="微軟正黑體" panose="020B0604030504040204" pitchFamily="34" charset="-120"/>
                <a:ea typeface="微軟正黑體" panose="020B0604030504040204" pitchFamily="34" charset="-120"/>
              </a:rPr>
              <a:t>元</a:t>
            </a:r>
            <a:r>
              <a:rPr lang="en-US" altLang="zh-TW" b="1" kern="100" dirty="0">
                <a:solidFill>
                  <a:srgbClr val="313829"/>
                </a:solidFill>
                <a:latin typeface="微軟正黑體" panose="020B0604030504040204" pitchFamily="34" charset="-120"/>
                <a:ea typeface="微軟正黑體" panose="020B0604030504040204" pitchFamily="34" charset="-120"/>
              </a:rPr>
              <a:t>/</a:t>
            </a:r>
            <a:r>
              <a:rPr lang="zh-TW" altLang="zh-TW" b="1" kern="100" dirty="0">
                <a:solidFill>
                  <a:srgbClr val="313829"/>
                </a:solidFill>
                <a:latin typeface="微軟正黑體" panose="020B0604030504040204" pitchFamily="34" charset="-120"/>
                <a:ea typeface="微軟正黑體" panose="020B0604030504040204" pitchFamily="34" charset="-120"/>
              </a:rPr>
              <a:t>年</a:t>
            </a:r>
            <a:r>
              <a:rPr lang="en-US" altLang="zh-TW" b="1" kern="100" dirty="0">
                <a:solidFill>
                  <a:srgbClr val="313829"/>
                </a:solidFill>
                <a:latin typeface="微軟正黑體" panose="020B0604030504040204" pitchFamily="34" charset="-120"/>
                <a:ea typeface="微軟正黑體" panose="020B0604030504040204" pitchFamily="34" charset="-120"/>
              </a:rPr>
              <a:t>;</a:t>
            </a:r>
            <a:endParaRPr lang="zh-TW" altLang="zh-TW" sz="1600" dirty="0">
              <a:latin typeface="Arial" panose="020B0604020202020204" pitchFamily="34" charset="0"/>
            </a:endParaRPr>
          </a:p>
          <a:p>
            <a:pPr fontAlgn="t">
              <a:spcBef>
                <a:spcPts val="600"/>
              </a:spcBef>
            </a:pPr>
            <a:r>
              <a:rPr lang="zh-TW" altLang="en-US" b="1" kern="100" dirty="0" smtClean="0">
                <a:solidFill>
                  <a:srgbClr val="313829"/>
                </a:solidFill>
                <a:latin typeface="標楷體" panose="03000509000000000000" pitchFamily="65" charset="-120"/>
                <a:ea typeface="標楷體" panose="03000509000000000000" pitchFamily="65" charset="-120"/>
              </a:rPr>
              <a:t>　　　　   </a:t>
            </a:r>
            <a:r>
              <a:rPr lang="zh-TW" altLang="zh-TW" b="1" kern="100" dirty="0" smtClean="0">
                <a:solidFill>
                  <a:srgbClr val="313829"/>
                </a:solidFill>
                <a:latin typeface="標楷體" panose="03000509000000000000" pitchFamily="65" charset="-120"/>
                <a:ea typeface="標楷體" panose="03000509000000000000" pitchFamily="65" charset="-120"/>
              </a:rPr>
              <a:t>□</a:t>
            </a:r>
            <a:r>
              <a:rPr lang="zh-TW" altLang="zh-TW" b="1" kern="100" dirty="0" smtClean="0">
                <a:solidFill>
                  <a:srgbClr val="313829"/>
                </a:solidFill>
                <a:latin typeface="微軟正黑體" panose="020B0604030504040204" pitchFamily="34" charset="-120"/>
                <a:ea typeface="微軟正黑體" panose="020B0604030504040204" pitchFamily="34" charset="-120"/>
              </a:rPr>
              <a:t> 合約</a:t>
            </a:r>
            <a:r>
              <a:rPr lang="zh-TW" altLang="zh-TW" b="1" kern="100" dirty="0">
                <a:solidFill>
                  <a:srgbClr val="313829"/>
                </a:solidFill>
                <a:latin typeface="微軟正黑體" panose="020B0604030504040204" pitchFamily="34" charset="-120"/>
                <a:ea typeface="微軟正黑體" panose="020B0604030504040204" pitchFamily="34" charset="-120"/>
              </a:rPr>
              <a:t>期間，一次性收取</a:t>
            </a:r>
            <a:r>
              <a:rPr lang="zh-TW" altLang="zh-TW" b="1" u="sng" kern="100" dirty="0">
                <a:solidFill>
                  <a:srgbClr val="313829"/>
                </a:solidFill>
                <a:latin typeface="微軟正黑體" panose="020B0604030504040204" pitchFamily="34" charset="-120"/>
                <a:ea typeface="微軟正黑體" panose="020B0604030504040204" pitchFamily="34" charset="-120"/>
              </a:rPr>
              <a:t>　　　　　</a:t>
            </a:r>
            <a:r>
              <a:rPr lang="en-US" altLang="zh-TW" b="1" u="sng" kern="100" dirty="0">
                <a:solidFill>
                  <a:srgbClr val="313829"/>
                </a:solidFill>
                <a:latin typeface="微軟正黑體" panose="020B0604030504040204" pitchFamily="34" charset="-120"/>
                <a:ea typeface="微軟正黑體" panose="020B0604030504040204" pitchFamily="34" charset="-120"/>
              </a:rPr>
              <a:t>   </a:t>
            </a:r>
            <a:r>
              <a:rPr lang="zh-TW" altLang="zh-TW" b="1" kern="100" dirty="0">
                <a:solidFill>
                  <a:srgbClr val="313829"/>
                </a:solidFill>
                <a:latin typeface="微軟正黑體" panose="020B0604030504040204" pitchFamily="34" charset="-120"/>
                <a:ea typeface="微軟正黑體" panose="020B0604030504040204" pitchFamily="34" charset="-120"/>
              </a:rPr>
              <a:t>元</a:t>
            </a:r>
            <a:r>
              <a:rPr lang="en-US" altLang="zh-TW" b="1" kern="100" dirty="0">
                <a:solidFill>
                  <a:srgbClr val="313829"/>
                </a:solidFill>
                <a:latin typeface="微軟正黑體" panose="020B0604030504040204" pitchFamily="34" charset="-120"/>
                <a:ea typeface="微軟正黑體" panose="020B0604030504040204" pitchFamily="34" charset="-120"/>
              </a:rPr>
              <a:t>;</a:t>
            </a:r>
            <a:endParaRPr lang="zh-TW" altLang="zh-TW" sz="1600" dirty="0">
              <a:latin typeface="Arial" panose="020B0604020202020204" pitchFamily="34" charset="0"/>
            </a:endParaRPr>
          </a:p>
          <a:p>
            <a:pPr fontAlgn="t">
              <a:spcBef>
                <a:spcPts val="600"/>
              </a:spcBef>
            </a:pPr>
            <a:r>
              <a:rPr lang="zh-TW" altLang="en-US" b="1" kern="100" dirty="0" smtClean="0">
                <a:solidFill>
                  <a:srgbClr val="313829"/>
                </a:solidFill>
                <a:latin typeface="標楷體" panose="03000509000000000000" pitchFamily="65" charset="-120"/>
                <a:ea typeface="標楷體" panose="03000509000000000000" pitchFamily="65" charset="-120"/>
              </a:rPr>
              <a:t>　　　　   </a:t>
            </a:r>
            <a:r>
              <a:rPr lang="zh-TW" altLang="zh-TW" b="1" kern="100" dirty="0" smtClean="0">
                <a:solidFill>
                  <a:srgbClr val="313829"/>
                </a:solidFill>
                <a:latin typeface="標楷體" panose="03000509000000000000" pitchFamily="65" charset="-120"/>
                <a:ea typeface="標楷體" panose="03000509000000000000" pitchFamily="65" charset="-120"/>
              </a:rPr>
              <a:t>□</a:t>
            </a:r>
            <a:r>
              <a:rPr lang="zh-TW" altLang="zh-TW" b="1" kern="100" dirty="0" smtClean="0">
                <a:solidFill>
                  <a:srgbClr val="313829"/>
                </a:solidFill>
                <a:latin typeface="微軟正黑體" panose="020B0604030504040204" pitchFamily="34" charset="-120"/>
                <a:ea typeface="微軟正黑體" panose="020B0604030504040204" pitchFamily="34" charset="-120"/>
              </a:rPr>
              <a:t> 合約</a:t>
            </a:r>
            <a:r>
              <a:rPr lang="zh-TW" altLang="zh-TW" b="1" kern="100" dirty="0">
                <a:solidFill>
                  <a:srgbClr val="313829"/>
                </a:solidFill>
                <a:latin typeface="微軟正黑體" panose="020B0604030504040204" pitchFamily="34" charset="-120"/>
                <a:ea typeface="微軟正黑體" panose="020B0604030504040204" pitchFamily="34" charset="-120"/>
              </a:rPr>
              <a:t>期間，收取產品銷售額百分比：</a:t>
            </a:r>
            <a:r>
              <a:rPr lang="zh-TW" altLang="zh-TW" b="1" u="sng" kern="100" dirty="0">
                <a:solidFill>
                  <a:srgbClr val="313829"/>
                </a:solidFill>
                <a:latin typeface="微軟正黑體" panose="020B0604030504040204" pitchFamily="34" charset="-120"/>
                <a:ea typeface="微軟正黑體" panose="020B0604030504040204" pitchFamily="34" charset="-120"/>
              </a:rPr>
              <a:t>　　</a:t>
            </a:r>
            <a:r>
              <a:rPr lang="en-US" altLang="zh-TW" b="1" u="sng" kern="100" dirty="0">
                <a:solidFill>
                  <a:srgbClr val="313829"/>
                </a:solidFill>
                <a:latin typeface="微軟正黑體" panose="020B0604030504040204" pitchFamily="34" charset="-120"/>
                <a:ea typeface="微軟正黑體" panose="020B0604030504040204" pitchFamily="34" charset="-120"/>
              </a:rPr>
              <a:t>   </a:t>
            </a:r>
            <a:r>
              <a:rPr lang="zh-TW" altLang="zh-TW" b="1" u="sng" kern="100" dirty="0">
                <a:solidFill>
                  <a:srgbClr val="313829"/>
                </a:solidFill>
                <a:latin typeface="微軟正黑體" panose="020B0604030504040204" pitchFamily="34" charset="-120"/>
                <a:ea typeface="微軟正黑體" panose="020B0604030504040204" pitchFamily="34" charset="-120"/>
              </a:rPr>
              <a:t>　</a:t>
            </a:r>
            <a:r>
              <a:rPr lang="zh-TW" altLang="zh-TW" b="1" kern="100" dirty="0">
                <a:solidFill>
                  <a:srgbClr val="313829"/>
                </a:solidFill>
                <a:latin typeface="微軟正黑體" panose="020B0604030504040204" pitchFamily="34" charset="-120"/>
                <a:ea typeface="微軟正黑體" panose="020B0604030504040204" pitchFamily="34" charset="-120"/>
              </a:rPr>
              <a:t>％</a:t>
            </a:r>
            <a:r>
              <a:rPr lang="en-US" altLang="zh-TW" b="1" kern="100" dirty="0">
                <a:solidFill>
                  <a:srgbClr val="313829"/>
                </a:solidFill>
                <a:latin typeface="微軟正黑體" panose="020B0604030504040204" pitchFamily="34" charset="-120"/>
                <a:ea typeface="微軟正黑體" panose="020B0604030504040204" pitchFamily="34" charset="-120"/>
              </a:rPr>
              <a:t>(</a:t>
            </a:r>
            <a:r>
              <a:rPr lang="zh-TW" altLang="zh-TW" b="1" kern="100" dirty="0">
                <a:solidFill>
                  <a:srgbClr val="313829"/>
                </a:solidFill>
                <a:latin typeface="微軟正黑體" panose="020B0604030504040204" pitchFamily="34" charset="-120"/>
                <a:ea typeface="微軟正黑體" panose="020B0604030504040204" pitchFamily="34" charset="-120"/>
              </a:rPr>
              <a:t>約</a:t>
            </a:r>
            <a:r>
              <a:rPr lang="en-US" altLang="zh-TW" b="1" kern="100" dirty="0">
                <a:solidFill>
                  <a:srgbClr val="313829"/>
                </a:solidFill>
                <a:latin typeface="微軟正黑體" panose="020B0604030504040204" pitchFamily="34" charset="-120"/>
                <a:ea typeface="微軟正黑體" panose="020B0604030504040204" pitchFamily="34" charset="-120"/>
              </a:rPr>
              <a:t>2-5</a:t>
            </a:r>
            <a:r>
              <a:rPr lang="en-US" altLang="zh-TW" b="1" kern="100" dirty="0" smtClean="0">
                <a:solidFill>
                  <a:srgbClr val="313829"/>
                </a:solidFill>
                <a:latin typeface="微軟正黑體" panose="020B0604030504040204" pitchFamily="34" charset="-120"/>
                <a:ea typeface="微軟正黑體" panose="020B0604030504040204" pitchFamily="34" charset="-120"/>
              </a:rPr>
              <a:t>%)</a:t>
            </a:r>
            <a:r>
              <a:rPr lang="zh-TW" altLang="en-US" b="1" kern="100" dirty="0" smtClean="0">
                <a:solidFill>
                  <a:srgbClr val="313829"/>
                </a:solidFill>
                <a:latin typeface="微軟正黑體" panose="020B0604030504040204" pitchFamily="34" charset="-120"/>
                <a:ea typeface="微軟正黑體" panose="020B0604030504040204" pitchFamily="34" charset="-120"/>
              </a:rPr>
              <a:t> </a:t>
            </a:r>
            <a:r>
              <a:rPr lang="en-US" altLang="zh-TW" sz="1600" b="1" kern="100" dirty="0" smtClean="0">
                <a:solidFill>
                  <a:srgbClr val="FF0000"/>
                </a:solidFill>
                <a:latin typeface="微軟正黑體" panose="020B0604030504040204" pitchFamily="34" charset="-120"/>
                <a:ea typeface="微軟正黑體" panose="020B0604030504040204" pitchFamily="34" charset="-120"/>
              </a:rPr>
              <a:t>(</a:t>
            </a:r>
            <a:r>
              <a:rPr lang="zh-TW" altLang="en-US" sz="1600" b="1" kern="100" dirty="0" smtClean="0">
                <a:solidFill>
                  <a:srgbClr val="FF0000"/>
                </a:solidFill>
                <a:latin typeface="微軟正黑體" panose="020B0604030504040204" pitchFamily="34" charset="-120"/>
                <a:ea typeface="微軟正黑體" panose="020B0604030504040204" pitchFamily="34" charset="-120"/>
              </a:rPr>
              <a:t>限勾選權利金</a:t>
            </a:r>
            <a:r>
              <a:rPr lang="en-US" altLang="zh-TW" sz="1600" b="1" kern="100" dirty="0" smtClean="0">
                <a:solidFill>
                  <a:srgbClr val="FF0000"/>
                </a:solidFill>
                <a:latin typeface="微軟正黑體" panose="020B0604030504040204" pitchFamily="34" charset="-120"/>
                <a:ea typeface="微軟正黑體" panose="020B0604030504040204" pitchFamily="34" charset="-120"/>
              </a:rPr>
              <a:t>)</a:t>
            </a:r>
            <a:endParaRPr lang="zh-TW" altLang="zh-TW" sz="1600" dirty="0" smtClean="0">
              <a:solidFill>
                <a:srgbClr val="FF0000"/>
              </a:solidFill>
              <a:latin typeface="Arial" panose="020B0604020202020204" pitchFamily="34" charset="0"/>
            </a:endParaRPr>
          </a:p>
          <a:p>
            <a:pPr lvl="0" fontAlgn="t">
              <a:spcBef>
                <a:spcPts val="600"/>
              </a:spcBef>
            </a:pPr>
            <a:r>
              <a:rPr lang="zh-TW" altLang="en-US" b="1" kern="100" dirty="0" smtClean="0">
                <a:solidFill>
                  <a:srgbClr val="313829"/>
                </a:solidFill>
                <a:latin typeface="標楷體" panose="03000509000000000000" pitchFamily="65" charset="-120"/>
                <a:ea typeface="標楷體" panose="03000509000000000000" pitchFamily="65" charset="-120"/>
              </a:rPr>
              <a:t>　　　　   </a:t>
            </a:r>
            <a:r>
              <a:rPr lang="zh-TW" altLang="zh-TW" b="1" kern="100" dirty="0" smtClean="0">
                <a:solidFill>
                  <a:srgbClr val="313829"/>
                </a:solidFill>
                <a:latin typeface="標楷體" panose="03000509000000000000" pitchFamily="65" charset="-120"/>
                <a:ea typeface="標楷體" panose="03000509000000000000" pitchFamily="65" charset="-120"/>
              </a:rPr>
              <a:t>□</a:t>
            </a:r>
            <a:r>
              <a:rPr lang="zh-TW" altLang="zh-TW" b="1" kern="100" dirty="0" smtClean="0">
                <a:solidFill>
                  <a:srgbClr val="313829"/>
                </a:solidFill>
                <a:latin typeface="微軟正黑體" panose="020B0604030504040204" pitchFamily="34" charset="-120"/>
                <a:ea typeface="微軟正黑體" panose="020B0604030504040204" pitchFamily="34" charset="-120"/>
              </a:rPr>
              <a:t> </a:t>
            </a:r>
            <a:r>
              <a:rPr lang="zh-TW" altLang="en-US" b="1" kern="100" dirty="0" smtClean="0">
                <a:solidFill>
                  <a:srgbClr val="313829"/>
                </a:solidFill>
                <a:latin typeface="微軟正黑體" panose="020B0604030504040204" pitchFamily="34" charset="-120"/>
                <a:ea typeface="微軟正黑體" panose="020B0604030504040204" pitchFamily="34" charset="-120"/>
              </a:rPr>
              <a:t>其他：</a:t>
            </a:r>
            <a:r>
              <a:rPr lang="zh-TW" altLang="zh-TW" sz="1400" b="1" kern="100" dirty="0" smtClean="0">
                <a:solidFill>
                  <a:srgbClr val="313829"/>
                </a:solidFill>
                <a:latin typeface="微軟正黑體" panose="020B0604030504040204" pitchFamily="34" charset="-120"/>
                <a:ea typeface="微軟正黑體" panose="020B0604030504040204" pitchFamily="34" charset="-120"/>
              </a:rPr>
              <a:t>（請詳細說明）</a:t>
            </a:r>
          </a:p>
        </p:txBody>
      </p:sp>
      <p:sp>
        <p:nvSpPr>
          <p:cNvPr id="5" name="圓角矩形 4"/>
          <p:cNvSpPr/>
          <p:nvPr/>
        </p:nvSpPr>
        <p:spPr>
          <a:xfrm>
            <a:off x="431800" y="251445"/>
            <a:ext cx="3600400" cy="576064"/>
          </a:xfrm>
          <a:prstGeom prst="roundRect">
            <a:avLst/>
          </a:prstGeom>
          <a:solidFill>
            <a:schemeClr val="bg1">
              <a:lumMod val="8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800" b="1" dirty="0" smtClean="0">
                <a:solidFill>
                  <a:schemeClr val="tx2">
                    <a:lumMod val="50000"/>
                  </a:schemeClr>
                </a:solidFill>
                <a:latin typeface="微軟正黑體" panose="020B0604030504040204" pitchFamily="34" charset="-120"/>
                <a:ea typeface="微軟正黑體" panose="020B0604030504040204" pitchFamily="34" charset="-120"/>
              </a:rPr>
              <a:t>授權條件</a:t>
            </a:r>
            <a:r>
              <a:rPr lang="zh-TW" altLang="en-US" sz="2800" b="1" dirty="0">
                <a:solidFill>
                  <a:schemeClr val="tx2">
                    <a:lumMod val="50000"/>
                  </a:schemeClr>
                </a:solidFill>
                <a:latin typeface="微軟正黑體" panose="020B0604030504040204" pitchFamily="34" charset="-120"/>
                <a:ea typeface="微軟正黑體" panose="020B0604030504040204" pitchFamily="34" charset="-120"/>
              </a:rPr>
              <a:t>建議</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（限</a:t>
            </a:r>
            <a:r>
              <a:rPr lang="en-US" altLang="zh-TW" sz="1400" b="1" dirty="0">
                <a:solidFill>
                  <a:schemeClr val="tx2">
                    <a:lumMod val="50000"/>
                  </a:schemeClr>
                </a:solidFill>
                <a:latin typeface="微軟正黑體" panose="020B0604030504040204" pitchFamily="34" charset="-120"/>
                <a:ea typeface="微軟正黑體" panose="020B0604030504040204" pitchFamily="34" charset="-120"/>
              </a:rPr>
              <a:t>1</a:t>
            </a:r>
            <a:r>
              <a:rPr lang="zh-TW" altLang="en-US" sz="1400" b="1" dirty="0">
                <a:solidFill>
                  <a:schemeClr val="tx2">
                    <a:lumMod val="50000"/>
                  </a:schemeClr>
                </a:solidFill>
                <a:latin typeface="微軟正黑體" panose="020B0604030504040204" pitchFamily="34" charset="-120"/>
                <a:ea typeface="微軟正黑體" panose="020B0604030504040204" pitchFamily="34" charset="-120"/>
              </a:rPr>
              <a:t>張）</a:t>
            </a:r>
          </a:p>
        </p:txBody>
      </p:sp>
    </p:spTree>
    <p:extLst>
      <p:ext uri="{BB962C8B-B14F-4D97-AF65-F5344CB8AC3E}">
        <p14:creationId xmlns:p14="http://schemas.microsoft.com/office/powerpoint/2010/main" val="1050737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3"/>
          <p:cNvSpPr/>
          <p:nvPr/>
        </p:nvSpPr>
        <p:spPr>
          <a:xfrm>
            <a:off x="1295896" y="4126507"/>
            <a:ext cx="1690612" cy="0"/>
          </a:xfrm>
          <a:prstGeom prst="line">
            <a:avLst/>
          </a:prstGeom>
          <a:ln w="28575" cap="flat">
            <a:solidFill>
              <a:srgbClr val="333333"/>
            </a:solidFill>
            <a:prstDash val="solid"/>
            <a:headEnd type="none" w="sm" len="sm"/>
            <a:tailEnd type="none" w="sm" len="sm"/>
          </a:ln>
        </p:spPr>
      </p:sp>
      <p:sp>
        <p:nvSpPr>
          <p:cNvPr id="7" name="TextBox 9"/>
          <p:cNvSpPr txBox="1"/>
          <p:nvPr/>
        </p:nvSpPr>
        <p:spPr>
          <a:xfrm>
            <a:off x="1295896" y="2051645"/>
            <a:ext cx="8115300" cy="1504950"/>
          </a:xfrm>
          <a:prstGeom prst="rect">
            <a:avLst/>
          </a:prstGeom>
        </p:spPr>
        <p:txBody>
          <a:bodyPr lIns="0" tIns="0" rIns="0" bIns="0" rtlCol="0" anchor="t">
            <a:spAutoFit/>
          </a:bodyPr>
          <a:lstStyle/>
          <a:p>
            <a:pPr algn="l">
              <a:lnSpc>
                <a:spcPts val="11999"/>
              </a:lnSpc>
            </a:pPr>
            <a:r>
              <a:rPr lang="en-US" sz="9999" b="1" i="1" spc="-489" dirty="0">
                <a:solidFill>
                  <a:srgbClr val="333333"/>
                </a:solidFill>
                <a:latin typeface="Noto Serif Display Semi-Bold Italics"/>
                <a:ea typeface="Noto Serif Display Semi-Bold Italics"/>
                <a:cs typeface="Noto Serif Display Semi-Bold Italics"/>
                <a:sym typeface="Noto Serif Display Semi-Bold Italics"/>
              </a:rPr>
              <a:t>Thank you</a:t>
            </a:r>
          </a:p>
        </p:txBody>
      </p:sp>
      <p:sp>
        <p:nvSpPr>
          <p:cNvPr id="8" name="TextBox 14"/>
          <p:cNvSpPr txBox="1"/>
          <p:nvPr/>
        </p:nvSpPr>
        <p:spPr>
          <a:xfrm>
            <a:off x="3325881" y="3775670"/>
            <a:ext cx="6085315" cy="615950"/>
          </a:xfrm>
          <a:prstGeom prst="rect">
            <a:avLst/>
          </a:prstGeom>
        </p:spPr>
        <p:txBody>
          <a:bodyPr lIns="0" tIns="0" rIns="0" bIns="0" rtlCol="0" anchor="t">
            <a:spAutoFit/>
          </a:bodyPr>
          <a:lstStyle/>
          <a:p>
            <a:pPr algn="just">
              <a:lnSpc>
                <a:spcPts val="4900"/>
              </a:lnSpc>
            </a:pPr>
            <a:r>
              <a:rPr lang="en-US" sz="3500" b="1" dirty="0">
                <a:solidFill>
                  <a:srgbClr val="333333"/>
                </a:solidFill>
                <a:latin typeface="Public Sans Bold"/>
                <a:ea typeface="Public Sans Bold"/>
                <a:cs typeface="Public Sans Bold"/>
                <a:sym typeface="Public Sans Bold"/>
              </a:rPr>
              <a:t>For your attention</a:t>
            </a:r>
          </a:p>
        </p:txBody>
      </p:sp>
      <p:sp>
        <p:nvSpPr>
          <p:cNvPr id="9" name="Freeform 2"/>
          <p:cNvSpPr/>
          <p:nvPr/>
        </p:nvSpPr>
        <p:spPr>
          <a:xfrm>
            <a:off x="5531398" y="4787949"/>
            <a:ext cx="4536504" cy="2192095"/>
          </a:xfrm>
          <a:custGeom>
            <a:avLst/>
            <a:gdLst/>
            <a:ahLst/>
            <a:cxnLst/>
            <a:rect l="l" t="t" r="r" b="b"/>
            <a:pathLst>
              <a:path w="18288000" h="6550429">
                <a:moveTo>
                  <a:pt x="0" y="0"/>
                </a:moveTo>
                <a:lnTo>
                  <a:pt x="18288000" y="0"/>
                </a:lnTo>
                <a:lnTo>
                  <a:pt x="18288000" y="6550429"/>
                </a:lnTo>
                <a:lnTo>
                  <a:pt x="0" y="6550429"/>
                </a:lnTo>
                <a:lnTo>
                  <a:pt x="0" y="0"/>
                </a:lnTo>
                <a:close/>
              </a:path>
            </a:pathLst>
          </a:custGeom>
          <a:blipFill>
            <a:blip r:embed="rId3">
              <a:extLst>
                <a:ext uri="{96DAC541-7B7A-43D3-8B79-37D633B846F1}">
                  <asvg:svgBlip xmlns="" xmlns:asvg="http://schemas.microsoft.com/office/drawing/2016/SVG/main" r:embed="rId4"/>
                </a:ext>
              </a:extLst>
            </a:blip>
            <a:srcRect/>
            <a:stretch>
              <a:fillRect t="-21" r="-31746" b="-21"/>
            </a:stretch>
          </a:blipFill>
        </p:spPr>
      </p:sp>
    </p:spTree>
    <p:extLst>
      <p:ext uri="{BB962C8B-B14F-4D97-AF65-F5344CB8AC3E}">
        <p14:creationId xmlns:p14="http://schemas.microsoft.com/office/powerpoint/2010/main" val="3022847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2490</TotalTime>
  <Words>506</Words>
  <Application>Microsoft Office PowerPoint</Application>
  <PresentationFormat>自訂</PresentationFormat>
  <Paragraphs>36</Paragraphs>
  <Slides>5</Slides>
  <Notes>3</Notes>
  <HiddenSlides>0</HiddenSlides>
  <MMClips>0</MMClips>
  <ScaleCrop>false</ScaleCrop>
  <HeadingPairs>
    <vt:vector size="6" baseType="variant">
      <vt:variant>
        <vt:lpstr>使用字型</vt:lpstr>
      </vt:variant>
      <vt:variant>
        <vt:i4>15</vt:i4>
      </vt:variant>
      <vt:variant>
        <vt:lpstr>佈景主題</vt:lpstr>
      </vt:variant>
      <vt:variant>
        <vt:i4>1</vt:i4>
      </vt:variant>
      <vt:variant>
        <vt:lpstr>投影片標題</vt:lpstr>
      </vt:variant>
      <vt:variant>
        <vt:i4>5</vt:i4>
      </vt:variant>
    </vt:vector>
  </HeadingPairs>
  <TitlesOfParts>
    <vt:vector size="21" baseType="lpstr">
      <vt:lpstr>Mangal</vt:lpstr>
      <vt:lpstr>Noto Serif Display Semi-Bold Italics</vt:lpstr>
      <vt:lpstr>Public Sans Bold</vt:lpstr>
      <vt:lpstr>StarSymbol</vt:lpstr>
      <vt:lpstr>微軟正黑體</vt:lpstr>
      <vt:lpstr>新細明體</vt:lpstr>
      <vt:lpstr>標楷體</vt:lpstr>
      <vt:lpstr>Arial</vt:lpstr>
      <vt:lpstr>Calibri</vt:lpstr>
      <vt:lpstr>Calibri Light</vt:lpstr>
      <vt:lpstr>Liberation Sans</vt:lpstr>
      <vt:lpstr>Liberation Serif</vt:lpstr>
      <vt:lpstr>Tahoma</vt:lpstr>
      <vt:lpstr>Times New Roman</vt:lpstr>
      <vt:lpstr>Wingdings</vt:lpstr>
      <vt:lpstr>回顧</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89</cp:revision>
  <cp:lastPrinted>2025-12-18T00:58:07Z</cp:lastPrinted>
  <dcterms:created xsi:type="dcterms:W3CDTF">2016-08-14T23:36:20Z</dcterms:created>
  <dcterms:modified xsi:type="dcterms:W3CDTF">2025-12-22T01:07:40Z</dcterms:modified>
</cp:coreProperties>
</file>