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10080625" cy="7559675"/>
  <p:notesSz cx="7559675" cy="10691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170" y="-605"/>
      </p:cViewPr>
      <p:guideLst>
        <p:guide orient="horz" pos="2381"/>
        <p:guide pos="3175"/>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頁首版面配置區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3" name="日期版面配置區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4" name="頁尾版面配置區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5" name="投影片編號版面配置區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58754E61-D9E0-469E-BC08-F30DC90E018B}" type="slidenum">
              <a:t>‹#›</a:t>
            </a:fld>
            <a:endParaRPr lang="en-US" sz="1400" b="0" i="0" u="none" strike="noStrike" kern="1200" cap="none">
              <a:ln>
                <a:noFill/>
              </a:ln>
              <a:latin typeface="Liberation Sans" pitchFamily="18"/>
              <a:ea typeface="微軟正黑體" pitchFamily="2"/>
              <a:cs typeface="Mangal" pitchFamily="2"/>
            </a:endParaRPr>
          </a:p>
        </p:txBody>
      </p:sp>
    </p:spTree>
    <p:extLst>
      <p:ext uri="{BB962C8B-B14F-4D97-AF65-F5344CB8AC3E}">
        <p14:creationId xmlns:p14="http://schemas.microsoft.com/office/powerpoint/2010/main" val="407411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備忘稿版面配置區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ltLang="zh-TW"/>
          </a:p>
        </p:txBody>
      </p:sp>
      <p:sp>
        <p:nvSpPr>
          <p:cNvPr id="4" name="頁首版面配置區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日期版面配置區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頁尾版面配置區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7" name="投影片編號版面配置區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US" sz="1400" kern="1200">
                <a:latin typeface="Liberation Serif" pitchFamily="18"/>
                <a:ea typeface="新細明體" pitchFamily="2"/>
                <a:cs typeface="Tahoma" pitchFamily="2"/>
              </a:defRPr>
            </a:lvl1pPr>
          </a:lstStyle>
          <a:p>
            <a:pPr lvl="0"/>
            <a:fld id="{FCF171D9-3D37-4C97-BDBD-46615F68370B}" type="slidenum">
              <a:t>‹#›</a:t>
            </a:fld>
            <a:endParaRPr lang="en-US"/>
          </a:p>
        </p:txBody>
      </p:sp>
    </p:spTree>
    <p:extLst>
      <p:ext uri="{BB962C8B-B14F-4D97-AF65-F5344CB8AC3E}">
        <p14:creationId xmlns:p14="http://schemas.microsoft.com/office/powerpoint/2010/main" val="856137895"/>
      </p:ext>
    </p:extLst>
  </p:cSld>
  <p:clrMap bg1="lt1" tx1="dk1" bg2="lt2" tx2="dk2" accent1="accent1" accent2="accent2" accent3="accent3" accent4="accent4" accent5="accent5" accent6="accent6" hlink="hlink" folHlink="folHlink"/>
  <p:notesStyle>
    <a:lvl1pPr marL="216000" marR="0" indent="-216000" rtl="0" hangingPunct="0">
      <a:tabLst/>
      <a:defRPr lang="en-US" altLang="zh-TW" sz="2000" b="0" i="0" u="none" strike="noStrike" kern="1200" cap="none">
        <a:ln>
          <a:noFill/>
        </a:ln>
        <a:highlight>
          <a:scrgbClr r="0" g="0" b="0">
            <a:alpha val="0"/>
          </a:scrgbClr>
        </a:highlight>
        <a:latin typeface="Liberation Sans" pitchFamily="18"/>
        <a:ea typeface="微軟正黑體"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noResize="1"/>
          </p:cNvSpPr>
          <p:nvPr>
            <p:ph type="sldImg"/>
          </p:nvPr>
        </p:nvSpPr>
        <p:spPr>
          <a:xfrm>
            <a:off x="1106488" y="800100"/>
            <a:ext cx="5349875" cy="4013200"/>
          </a:xfrm>
          <a:solidFill>
            <a:srgbClr val="729FCF"/>
          </a:solidFill>
          <a:ln w="25400">
            <a:solidFill>
              <a:srgbClr val="3465A4"/>
            </a:solidFill>
            <a:prstDash val="solid"/>
          </a:ln>
        </p:spPr>
      </p:sp>
      <p:sp>
        <p:nvSpPr>
          <p:cNvPr id="3" name="備忘稿版面配置區 2"/>
          <p:cNvSpPr txBox="1">
            <a:spLocks noGrp="1"/>
          </p:cNvSpPr>
          <p:nvPr>
            <p:ph type="body" sz="quarter" idx="1"/>
          </p:nvPr>
        </p:nvSpPr>
        <p:spPr>
          <a:xfrm>
            <a:off x="755639" y="5078520"/>
            <a:ext cx="6049440" cy="4813920"/>
          </a:xfrm>
        </p:spPr>
        <p:txBody>
          <a:bodyPr vert="horz" compatLnSpc="1">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marL="0" indent="0" algn="l">
              <a:spcBef>
                <a:spcPts val="448"/>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altLang="zh-TW" sz="2810">
              <a:solidFill>
                <a:srgbClr val="000000"/>
              </a:solidFill>
              <a:latin typeface="Calibri"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347913"/>
            <a:ext cx="8569325" cy="1620837"/>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EC4719C-CE5F-479E-8E61-92B5CA479C23}" type="slidenum">
              <a:t>‹#›</a:t>
            </a:fld>
            <a:endParaRPr lang="en-US"/>
          </a:p>
        </p:txBody>
      </p:sp>
    </p:spTree>
    <p:extLst>
      <p:ext uri="{BB962C8B-B14F-4D97-AF65-F5344CB8AC3E}">
        <p14:creationId xmlns:p14="http://schemas.microsoft.com/office/powerpoint/2010/main" val="223314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F32BF799-0C87-4962-8978-869085C0B6D1}" type="slidenum">
              <a:t>‹#›</a:t>
            </a:fld>
            <a:endParaRPr lang="en-US"/>
          </a:p>
        </p:txBody>
      </p:sp>
    </p:spTree>
    <p:extLst>
      <p:ext uri="{BB962C8B-B14F-4D97-AF65-F5344CB8AC3E}">
        <p14:creationId xmlns:p14="http://schemas.microsoft.com/office/powerpoint/2010/main" val="1520776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08850" y="301625"/>
            <a:ext cx="226695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03238" y="301625"/>
            <a:ext cx="6653212"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CD802921-836B-4297-A1C2-7440DFFE351E}" type="slidenum">
              <a:t>‹#›</a:t>
            </a:fld>
            <a:endParaRPr lang="en-US"/>
          </a:p>
        </p:txBody>
      </p:sp>
    </p:spTree>
    <p:extLst>
      <p:ext uri="{BB962C8B-B14F-4D97-AF65-F5344CB8AC3E}">
        <p14:creationId xmlns:p14="http://schemas.microsoft.com/office/powerpoint/2010/main" val="30359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48BB811-FD2A-41DC-A922-DC1AA0EAEC6B}" type="slidenum">
              <a:t>‹#›</a:t>
            </a:fld>
            <a:endParaRPr lang="en-US"/>
          </a:p>
        </p:txBody>
      </p:sp>
    </p:spTree>
    <p:extLst>
      <p:ext uri="{BB962C8B-B14F-4D97-AF65-F5344CB8AC3E}">
        <p14:creationId xmlns:p14="http://schemas.microsoft.com/office/powerpoint/2010/main" val="3721948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857750"/>
            <a:ext cx="8567738" cy="15017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A5A2A604-6161-485A-8BF3-F5B89932B2C0}" type="slidenum">
              <a:t>‹#›</a:t>
            </a:fld>
            <a:endParaRPr lang="en-US"/>
          </a:p>
        </p:txBody>
      </p:sp>
    </p:spTree>
    <p:extLst>
      <p:ext uri="{BB962C8B-B14F-4D97-AF65-F5344CB8AC3E}">
        <p14:creationId xmlns:p14="http://schemas.microsoft.com/office/powerpoint/2010/main" val="2233128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34FF57D7-F6EF-46F2-94B6-2CD54249AA73}" type="slidenum">
              <a:t>‹#›</a:t>
            </a:fld>
            <a:endParaRPr lang="en-US"/>
          </a:p>
        </p:txBody>
      </p:sp>
    </p:spTree>
    <p:extLst>
      <p:ext uri="{BB962C8B-B14F-4D97-AF65-F5344CB8AC3E}">
        <p14:creationId xmlns:p14="http://schemas.microsoft.com/office/powerpoint/2010/main" val="74704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303213"/>
            <a:ext cx="9072563" cy="1258887"/>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lvl="0"/>
            <a:endParaRPr lang="en-US"/>
          </a:p>
        </p:txBody>
      </p:sp>
      <p:sp>
        <p:nvSpPr>
          <p:cNvPr id="8" name="頁尾版面配置區 7"/>
          <p:cNvSpPr>
            <a:spLocks noGrp="1"/>
          </p:cNvSpPr>
          <p:nvPr>
            <p:ph type="ftr" sz="quarter" idx="11"/>
          </p:nvPr>
        </p:nvSpPr>
        <p:spPr/>
        <p:txBody>
          <a:bodyPr/>
          <a:lstStyle/>
          <a:p>
            <a:pPr lvl="0"/>
            <a:endParaRPr lang="en-US"/>
          </a:p>
        </p:txBody>
      </p:sp>
      <p:sp>
        <p:nvSpPr>
          <p:cNvPr id="9" name="投影片編號版面配置區 8"/>
          <p:cNvSpPr>
            <a:spLocks noGrp="1"/>
          </p:cNvSpPr>
          <p:nvPr>
            <p:ph type="sldNum" sz="quarter" idx="12"/>
          </p:nvPr>
        </p:nvSpPr>
        <p:spPr/>
        <p:txBody>
          <a:bodyPr/>
          <a:lstStyle/>
          <a:p>
            <a:pPr lvl="0"/>
            <a:fld id="{3E3C9426-8B5B-4A15-BF4F-627879C6B586}" type="slidenum">
              <a:t>‹#›</a:t>
            </a:fld>
            <a:endParaRPr lang="en-US"/>
          </a:p>
        </p:txBody>
      </p:sp>
    </p:spTree>
    <p:extLst>
      <p:ext uri="{BB962C8B-B14F-4D97-AF65-F5344CB8AC3E}">
        <p14:creationId xmlns:p14="http://schemas.microsoft.com/office/powerpoint/2010/main" val="315746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lvl="0"/>
            <a:endParaRPr lang="en-US" dirty="0"/>
          </a:p>
        </p:txBody>
      </p:sp>
      <p:sp>
        <p:nvSpPr>
          <p:cNvPr id="4" name="頁尾版面配置區 3"/>
          <p:cNvSpPr>
            <a:spLocks noGrp="1"/>
          </p:cNvSpPr>
          <p:nvPr>
            <p:ph type="ftr" sz="quarter" idx="11"/>
          </p:nvPr>
        </p:nvSpPr>
        <p:spPr/>
        <p:txBody>
          <a:bodyPr/>
          <a:lstStyle/>
          <a:p>
            <a:pPr lvl="0"/>
            <a:endParaRPr lang="en-US"/>
          </a:p>
        </p:txBody>
      </p:sp>
      <p:sp>
        <p:nvSpPr>
          <p:cNvPr id="5" name="投影片編號版面配置區 4"/>
          <p:cNvSpPr>
            <a:spLocks noGrp="1"/>
          </p:cNvSpPr>
          <p:nvPr>
            <p:ph type="sldNum" sz="quarter" idx="12"/>
          </p:nvPr>
        </p:nvSpPr>
        <p:spPr/>
        <p:txBody>
          <a:bodyPr/>
          <a:lstStyle/>
          <a:p>
            <a:pPr lvl="0"/>
            <a:fld id="{A4E6962D-F9DA-423B-9615-91194A20B844}" type="slidenum">
              <a:t>‹#›</a:t>
            </a:fld>
            <a:endParaRPr lang="en-US"/>
          </a:p>
        </p:txBody>
      </p:sp>
    </p:spTree>
    <p:extLst>
      <p:ext uri="{BB962C8B-B14F-4D97-AF65-F5344CB8AC3E}">
        <p14:creationId xmlns:p14="http://schemas.microsoft.com/office/powerpoint/2010/main" val="398669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lvl="0"/>
            <a:endParaRPr lang="en-US"/>
          </a:p>
        </p:txBody>
      </p:sp>
      <p:sp>
        <p:nvSpPr>
          <p:cNvPr id="3" name="頁尾版面配置區 2"/>
          <p:cNvSpPr>
            <a:spLocks noGrp="1"/>
          </p:cNvSpPr>
          <p:nvPr>
            <p:ph type="ftr" sz="quarter" idx="11"/>
          </p:nvPr>
        </p:nvSpPr>
        <p:spPr/>
        <p:txBody>
          <a:bodyPr/>
          <a:lstStyle/>
          <a:p>
            <a:pPr lvl="0"/>
            <a:endParaRPr lang="en-US"/>
          </a:p>
        </p:txBody>
      </p:sp>
      <p:sp>
        <p:nvSpPr>
          <p:cNvPr id="4" name="投影片編號版面配置區 3"/>
          <p:cNvSpPr>
            <a:spLocks noGrp="1"/>
          </p:cNvSpPr>
          <p:nvPr>
            <p:ph type="sldNum" sz="quarter" idx="12"/>
          </p:nvPr>
        </p:nvSpPr>
        <p:spPr/>
        <p:txBody>
          <a:bodyPr/>
          <a:lstStyle/>
          <a:p>
            <a:pPr lvl="0"/>
            <a:fld id="{EF8FAC61-8ACD-4EF9-B8CF-3FA12615E7DD}" type="slidenum">
              <a:t>‹#›</a:t>
            </a:fld>
            <a:endParaRPr lang="en-US"/>
          </a:p>
        </p:txBody>
      </p:sp>
    </p:spTree>
    <p:extLst>
      <p:ext uri="{BB962C8B-B14F-4D97-AF65-F5344CB8AC3E}">
        <p14:creationId xmlns:p14="http://schemas.microsoft.com/office/powerpoint/2010/main" val="391150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301625"/>
            <a:ext cx="3316288" cy="1279525"/>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48300862-D6DB-478F-8EC3-73F873F8A109}" type="slidenum">
              <a:t>‹#›</a:t>
            </a:fld>
            <a:endParaRPr lang="en-US"/>
          </a:p>
        </p:txBody>
      </p:sp>
    </p:spTree>
    <p:extLst>
      <p:ext uri="{BB962C8B-B14F-4D97-AF65-F5344CB8AC3E}">
        <p14:creationId xmlns:p14="http://schemas.microsoft.com/office/powerpoint/2010/main" val="323461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291138"/>
            <a:ext cx="6048375" cy="625475"/>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AAF1B03D-7749-4263-AE9D-E51B459FFB67}" type="slidenum">
              <a:t>‹#›</a:t>
            </a:fld>
            <a:endParaRPr lang="en-US"/>
          </a:p>
        </p:txBody>
      </p:sp>
    </p:spTree>
    <p:extLst>
      <p:ext uri="{BB962C8B-B14F-4D97-AF65-F5344CB8AC3E}">
        <p14:creationId xmlns:p14="http://schemas.microsoft.com/office/powerpoint/2010/main" val="2436554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標題版面配置區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tLang="zh-TW"/>
          </a:p>
        </p:txBody>
      </p:sp>
      <p:sp>
        <p:nvSpPr>
          <p:cNvPr id="3" name="文字版面配置區 2"/>
          <p:cNvSpPr txBox="1">
            <a:spLocks noGrp="1"/>
          </p:cNvSpPr>
          <p:nvPr>
            <p:ph type="body" idx="1"/>
          </p:nvPr>
        </p:nvSpPr>
        <p:spPr>
          <a:xfrm>
            <a:off x="503999" y="1769040"/>
            <a:ext cx="9071640" cy="4384440"/>
          </a:xfrm>
          <a:prstGeom prst="rect">
            <a:avLst/>
          </a:prstGeom>
          <a:noFill/>
          <a:ln>
            <a:noFill/>
          </a:ln>
        </p:spPr>
        <p:txBody>
          <a:bodyPr lIns="0" tIns="0" rIns="0" bIns="0"/>
          <a:lstStyle>
            <a:defPPr marL="432000" marR="0" lvl="0" indent="-324000">
              <a:spcBef>
                <a:spcPts val="1417"/>
              </a:spcBef>
              <a:spcAft>
                <a:spcPts val="0"/>
              </a:spcAft>
              <a:buSzPct val="45000"/>
              <a:buFont typeface="StarSymbol"/>
              <a:buNone/>
              <a:defRPr lang="en-US" sz="3200" b="0" i="0" u="none" strike="noStrike" kern="1200" cap="none">
                <a:ln>
                  <a:noFill/>
                </a:ln>
                <a:highlight>
                  <a:scrgbClr r="0" g="0" b="0">
                    <a:alpha val="0"/>
                  </a:scrgbClr>
                </a:highlight>
                <a:latin typeface="Liberation Sans" pitchFamily="18"/>
                <a:ea typeface="微軟正黑體" pitchFamily="2"/>
                <a:cs typeface="Mangal" pitchFamily="2"/>
              </a:defRPr>
            </a:defPPr>
            <a:lvl1pPr marL="432000" marR="0" lvl="0" indent="-324000">
              <a:spcBef>
                <a:spcPts val="1417"/>
              </a:spcBef>
              <a:spcAft>
                <a:spcPts val="0"/>
              </a:spcAft>
              <a:buSzPct val="45000"/>
              <a:buFont typeface="StarSymbol"/>
              <a:buChar char="●"/>
              <a:defRPr lang="en-US" sz="3200" b="0" i="0" u="none" strike="noStrike" kern="1200" cap="none">
                <a:ln>
                  <a:noFill/>
                </a:ln>
                <a:highlight>
                  <a:scrgbClr r="0" g="0" b="0">
                    <a:alpha val="0"/>
                  </a:scrgbClr>
                </a:highlight>
                <a:latin typeface="Liberation Sans" pitchFamily="18"/>
                <a:ea typeface="微軟正黑體" pitchFamily="2"/>
                <a:cs typeface="Mangal" pitchFamily="2"/>
              </a:defRPr>
            </a:lvl1pPr>
            <a:lvl2pPr marL="864000" marR="0" lvl="1" indent="-324000">
              <a:spcBef>
                <a:spcPts val="1134"/>
              </a:spcBef>
              <a:spcAft>
                <a:spcPts val="0"/>
              </a:spcAft>
              <a:buSzPct val="75000"/>
              <a:buFont typeface="StarSymbol"/>
              <a:buChar char="–"/>
              <a:defRPr lang="en-US" sz="2800" b="0" i="0" u="none" strike="noStrike" kern="1200" cap="none">
                <a:ln>
                  <a:noFill/>
                </a:ln>
                <a:highlight>
                  <a:scrgbClr r="0" g="0" b="0">
                    <a:alpha val="0"/>
                  </a:scrgbClr>
                </a:highlight>
                <a:latin typeface="Liberation Sans" pitchFamily="18"/>
                <a:ea typeface="微軟正黑體" pitchFamily="2"/>
                <a:cs typeface="Mangal" pitchFamily="2"/>
              </a:defRPr>
            </a:lvl2pPr>
            <a:lvl3pPr marL="1295999" marR="0" lvl="2" indent="-288000">
              <a:spcBef>
                <a:spcPts val="850"/>
              </a:spcBef>
              <a:spcAft>
                <a:spcPts val="0"/>
              </a:spcAft>
              <a:buSzPct val="45000"/>
              <a:buFont typeface="StarSymbol"/>
              <a:buChar char="●"/>
              <a:defRPr lang="en-US" sz="2400" b="0" i="0" u="none" strike="noStrike" kern="1200" cap="none">
                <a:ln>
                  <a:noFill/>
                </a:ln>
                <a:highlight>
                  <a:scrgbClr r="0" g="0" b="0">
                    <a:alpha val="0"/>
                  </a:scrgbClr>
                </a:highlight>
                <a:latin typeface="Liberation Sans" pitchFamily="18"/>
                <a:ea typeface="微軟正黑體" pitchFamily="2"/>
                <a:cs typeface="Mangal" pitchFamily="2"/>
              </a:defRPr>
            </a:lvl3pPr>
            <a:lvl4pPr marL="1728000" marR="0" lvl="3" indent="-216000">
              <a:spcBef>
                <a:spcPts val="567"/>
              </a:spcBef>
              <a:spcAft>
                <a:spcPts val="0"/>
              </a:spcAft>
              <a:buSzPct val="7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4pPr>
            <a:lvl5pPr marL="2160000" marR="0" lvl="4"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5pPr>
            <a:lvl6pPr marL="2592000" marR="0" lvl="5"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6pPr>
            <a:lvl7pPr marL="3024000" marR="0" lvl="6"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7pPr>
            <a:lvl8pPr marL="3456000" marR="0" lvl="7"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8pPr>
            <a:lvl9pPr marL="3887999" marR="0" lvl="8"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a:p>
        </p:txBody>
      </p:sp>
      <p:sp>
        <p:nvSpPr>
          <p:cNvPr id="4" name="日期版面配置區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頁尾版面配置區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投影片編號版面配置區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fld id="{89E363D4-D058-4D5D-8B04-5B5A05F655A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ctr" rtl="0" hangingPunct="0">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p:titleStyle>
    <p:bodyStyle>
      <a:lvl1pPr marL="0" marR="0" indent="0" rtl="0" hangingPunct="0">
        <a:spcBef>
          <a:spcPts val="1417"/>
        </a:spcBef>
        <a:spcAft>
          <a:spcPts val="0"/>
        </a:spcAft>
        <a:tabLst/>
        <a:defRPr lang="en-US" altLang="zh-TW" sz="3200" b="0" i="0" u="none" strike="noStrike" kern="1200" cap="none">
          <a:ln>
            <a:noFill/>
          </a:ln>
          <a:highlight>
            <a:scrgbClr r="0" g="0" b="0">
              <a:alpha val="0"/>
            </a:scrgbClr>
          </a:highlight>
          <a:latin typeface="Liberation Sans" pitchFamily="18"/>
          <a:ea typeface="微軟正黑體"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3" name="投影片編號版面配置區 6"/>
          <p:cNvSpPr/>
          <p:nvPr/>
        </p:nvSpPr>
        <p:spPr>
          <a:xfrm>
            <a:off x="7223760" y="7007039"/>
            <a:ext cx="2351880" cy="402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990"/>
            </a:pPr>
            <a:fld id="{1ABCFCDC-ECE9-43B0-8879-4BD2202FCA75}" type="slidenum">
              <a:t>1</a:t>
            </a:fld>
            <a:endParaRPr lang="en-US" sz="1200" b="0" i="0" u="none" strike="noStrike" cap="none" baseline="0">
              <a:ln>
                <a:noFill/>
              </a:ln>
              <a:solidFill>
                <a:srgbClr val="898989"/>
              </a:solidFill>
              <a:latin typeface="Calibri" pitchFamily="34"/>
              <a:ea typeface="新細明體" pitchFamily="18"/>
              <a:cs typeface="新細明體" pitchFamily="18"/>
            </a:endParaRPr>
          </a:p>
        </p:txBody>
      </p:sp>
      <p:sp>
        <p:nvSpPr>
          <p:cNvPr id="4" name="Rectangle 4"/>
          <p:cNvSpPr/>
          <p:nvPr/>
        </p:nvSpPr>
        <p:spPr>
          <a:xfrm>
            <a:off x="0" y="7223760"/>
            <a:ext cx="10080000" cy="336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2160" tIns="46080" rIns="92160" bIns="46080" anchor="b"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990"/>
            </a:pPr>
            <a:r>
              <a:rPr lang="en-US" sz="1200" b="0" i="0" u="none" strike="noStrike" cap="none" baseline="0">
                <a:ln>
                  <a:noFill/>
                </a:ln>
                <a:solidFill>
                  <a:srgbClr val="000000"/>
                </a:solidFill>
                <a:effectLst>
                  <a:outerShdw dist="17961" dir="2700000">
                    <a:scrgbClr r="0" g="0" b="0"/>
                  </a:outerShdw>
                </a:effectLst>
                <a:latin typeface="Times New Roman" pitchFamily="18"/>
                <a:ea typeface="標楷體" pitchFamily="65"/>
                <a:cs typeface="標楷體" pitchFamily="65"/>
              </a:rPr>
              <a:t>2016/05/13  </a:t>
            </a:r>
            <a:r>
              <a:rPr lang="zh-TW" sz="1200" b="0" i="0" u="none" strike="noStrike" cap="none" baseline="0">
                <a:ln>
                  <a:noFill/>
                </a:ln>
                <a:solidFill>
                  <a:srgbClr val="000000"/>
                </a:solidFill>
                <a:effectLst>
                  <a:outerShdw dist="17961" dir="2700000">
                    <a:scrgbClr r="0" g="0" b="0"/>
                  </a:outerShdw>
                </a:effectLst>
                <a:latin typeface="Times New Roman" pitchFamily="18"/>
                <a:ea typeface="標楷體" pitchFamily="65"/>
                <a:cs typeface="標楷體" pitchFamily="65"/>
              </a:rPr>
              <a:t>碩士班學位考試</a:t>
            </a:r>
          </a:p>
        </p:txBody>
      </p:sp>
      <p:sp>
        <p:nvSpPr>
          <p:cNvPr id="5" name="標題 4"/>
          <p:cNvSpPr txBox="1">
            <a:spLocks noGrp="1"/>
          </p:cNvSpPr>
          <p:nvPr>
            <p:ph type="title" idx="4294967295"/>
          </p:nvPr>
        </p:nvSpPr>
        <p:spPr>
          <a:xfrm>
            <a:off x="1007864" y="1547589"/>
            <a:ext cx="8352928" cy="4783137"/>
          </a:xfrm>
          <a:ln w="6350">
            <a:noFill/>
            <a:prstDash val="sysDot"/>
          </a:ln>
        </p:spPr>
        <p:txBody>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r>
              <a:rPr lang="zh-TW" altLang="en-US" sz="3600" b="1" dirty="0" smtClean="0">
                <a:solidFill>
                  <a:srgbClr val="002060"/>
                </a:solidFill>
                <a:latin typeface="微軟正黑體" panose="020B0604030504040204" pitchFamily="34" charset="-120"/>
                <a:ea typeface="微軟正黑體" panose="020B0604030504040204" pitchFamily="34" charset="-120"/>
              </a:rPr>
              <a:t>技術名稱</a:t>
            </a:r>
            <a:r>
              <a:rPr lang="en-US" altLang="zh-TW" sz="3600" b="1" dirty="0" smtClean="0">
                <a:solidFill>
                  <a:srgbClr val="002060"/>
                </a:solidFill>
                <a:latin typeface="微軟正黑體" panose="020B0604030504040204" pitchFamily="34" charset="-120"/>
                <a:ea typeface="微軟正黑體" panose="020B0604030504040204" pitchFamily="34" charset="-120"/>
              </a:rPr>
              <a:t>:</a:t>
            </a:r>
            <a:br>
              <a:rPr lang="en-US" altLang="zh-TW" sz="3600" b="1" dirty="0" smtClean="0">
                <a:solidFill>
                  <a:srgbClr val="002060"/>
                </a:solidFill>
                <a:latin typeface="微軟正黑體" panose="020B0604030504040204" pitchFamily="34" charset="-120"/>
                <a:ea typeface="微軟正黑體" panose="020B0604030504040204" pitchFamily="34" charset="-120"/>
              </a:rPr>
            </a:br>
            <a:r>
              <a:rPr lang="en-US" altLang="zh-TW" sz="3600" b="1" dirty="0">
                <a:solidFill>
                  <a:srgbClr val="002060"/>
                </a:solidFill>
                <a:latin typeface="微軟正黑體" panose="020B0604030504040204" pitchFamily="34" charset="-120"/>
                <a:ea typeface="微軟正黑體" panose="020B0604030504040204" pitchFamily="34" charset="-120"/>
              </a:rPr>
              <a:t/>
            </a:r>
            <a:br>
              <a:rPr lang="en-US" altLang="zh-TW" sz="3600" b="1" dirty="0">
                <a:solidFill>
                  <a:srgbClr val="002060"/>
                </a:solidFill>
                <a:latin typeface="微軟正黑體" panose="020B0604030504040204" pitchFamily="34" charset="-120"/>
                <a:ea typeface="微軟正黑體" panose="020B0604030504040204" pitchFamily="34" charset="-120"/>
              </a:rPr>
            </a:br>
            <a:r>
              <a:rPr lang="en-US" altLang="zh-TW" sz="3600" b="1" dirty="0" smtClean="0">
                <a:solidFill>
                  <a:srgbClr val="002060"/>
                </a:solidFill>
                <a:latin typeface="微軟正黑體" panose="020B0604030504040204" pitchFamily="34" charset="-120"/>
                <a:ea typeface="微軟正黑體" panose="020B0604030504040204" pitchFamily="34" charset="-120"/>
              </a:rPr>
              <a:t/>
            </a:r>
            <a:br>
              <a:rPr lang="en-US" altLang="zh-TW" sz="3600" b="1" dirty="0" smtClean="0">
                <a:solidFill>
                  <a:srgbClr val="002060"/>
                </a:solidFill>
                <a:latin typeface="微軟正黑體" panose="020B0604030504040204" pitchFamily="34" charset="-120"/>
                <a:ea typeface="微軟正黑體" panose="020B0604030504040204" pitchFamily="34" charset="-120"/>
              </a:rPr>
            </a:br>
            <a:r>
              <a:rPr lang="en-US" altLang="zh-TW" sz="3600" b="1" dirty="0" smtClean="0">
                <a:solidFill>
                  <a:srgbClr val="002060"/>
                </a:solidFill>
                <a:latin typeface="微軟正黑體" panose="020B0604030504040204" pitchFamily="34" charset="-120"/>
                <a:ea typeface="微軟正黑體" panose="020B0604030504040204" pitchFamily="34" charset="-120"/>
              </a:rPr>
              <a:t/>
            </a:r>
            <a:br>
              <a:rPr lang="en-US" altLang="zh-TW" sz="3600" b="1" dirty="0" smtClean="0">
                <a:solidFill>
                  <a:srgbClr val="002060"/>
                </a:solidFill>
                <a:latin typeface="微軟正黑體" panose="020B0604030504040204" pitchFamily="34" charset="-120"/>
                <a:ea typeface="微軟正黑體" panose="020B0604030504040204" pitchFamily="34" charset="-120"/>
              </a:rPr>
            </a:br>
            <a:r>
              <a:rPr lang="zh-TW" altLang="en-US" sz="3600" b="1" dirty="0">
                <a:solidFill>
                  <a:srgbClr val="002060"/>
                </a:solidFill>
                <a:latin typeface="微軟正黑體" panose="020B0604030504040204" pitchFamily="34" charset="-120"/>
                <a:ea typeface="微軟正黑體" panose="020B0604030504040204" pitchFamily="34" charset="-120"/>
              </a:rPr>
              <a:t>技術發明</a:t>
            </a:r>
            <a:r>
              <a:rPr lang="zh-TW" altLang="en-US" sz="3600" b="1" dirty="0" smtClean="0">
                <a:solidFill>
                  <a:srgbClr val="002060"/>
                </a:solidFill>
                <a:latin typeface="微軟正黑體" panose="020B0604030504040204" pitchFamily="34" charset="-120"/>
                <a:ea typeface="微軟正黑體" panose="020B0604030504040204" pitchFamily="34" charset="-120"/>
              </a:rPr>
              <a:t>人</a:t>
            </a:r>
            <a:r>
              <a:rPr lang="en-US" altLang="zh-TW" sz="3600" b="1" dirty="0">
                <a:solidFill>
                  <a:srgbClr val="002060"/>
                </a:solidFill>
                <a:latin typeface="微軟正黑體" panose="020B0604030504040204" pitchFamily="34" charset="-120"/>
                <a:ea typeface="微軟正黑體" panose="020B0604030504040204" pitchFamily="34" charset="-120"/>
              </a:rPr>
              <a:t>:</a:t>
            </a:r>
            <a:br>
              <a:rPr lang="en-US" altLang="zh-TW" sz="3600" b="1" dirty="0">
                <a:solidFill>
                  <a:srgbClr val="002060"/>
                </a:solidFill>
                <a:latin typeface="微軟正黑體" panose="020B0604030504040204" pitchFamily="34" charset="-120"/>
                <a:ea typeface="微軟正黑體" panose="020B0604030504040204" pitchFamily="34" charset="-120"/>
              </a:rPr>
            </a:br>
            <a:r>
              <a:rPr lang="en-US" altLang="zh-TW" sz="3600" b="1" dirty="0" smtClean="0">
                <a:solidFill>
                  <a:srgbClr val="002060"/>
                </a:solidFill>
                <a:latin typeface="微軟正黑體" panose="020B0604030504040204" pitchFamily="34" charset="-120"/>
                <a:ea typeface="微軟正黑體" panose="020B0604030504040204" pitchFamily="34" charset="-120"/>
              </a:rPr>
              <a:t/>
            </a:r>
            <a:br>
              <a:rPr lang="en-US" altLang="zh-TW" sz="3600" b="1" dirty="0" smtClean="0">
                <a:solidFill>
                  <a:srgbClr val="002060"/>
                </a:solidFill>
                <a:latin typeface="微軟正黑體" panose="020B0604030504040204" pitchFamily="34" charset="-120"/>
                <a:ea typeface="微軟正黑體" panose="020B0604030504040204" pitchFamily="34" charset="-120"/>
              </a:rPr>
            </a:br>
            <a:r>
              <a:rPr lang="zh-TW" altLang="en-US" sz="3600" b="1" dirty="0" smtClean="0">
                <a:solidFill>
                  <a:srgbClr val="002060"/>
                </a:solidFill>
                <a:latin typeface="微軟正黑體" panose="020B0604030504040204" pitchFamily="34" charset="-120"/>
                <a:ea typeface="微軟正黑體" panose="020B0604030504040204" pitchFamily="34" charset="-120"/>
              </a:rPr>
              <a:t>日期：</a:t>
            </a:r>
            <a:endParaRPr lang="en-US" sz="3600" b="1" dirty="0">
              <a:solidFill>
                <a:srgbClr val="002060"/>
              </a:solidFill>
              <a:latin typeface="微軟正黑體" panose="020B0604030504040204" pitchFamily="34" charset="-120"/>
              <a:ea typeface="微軟正黑體" panose="020B0604030504040204" pitchFamily="34" charset="-120"/>
            </a:endParaRPr>
          </a:p>
        </p:txBody>
      </p:sp>
      <p:sp>
        <p:nvSpPr>
          <p:cNvPr id="7" name="副標題 2"/>
          <p:cNvSpPr txBox="1"/>
          <p:nvPr/>
        </p:nvSpPr>
        <p:spPr>
          <a:xfrm>
            <a:off x="3239910" y="4785971"/>
            <a:ext cx="3600180" cy="1224136"/>
          </a:xfrm>
          <a:prstGeom prst="rect">
            <a:avLst/>
          </a:prstGeom>
          <a:noFill/>
          <a:ln>
            <a:noFill/>
          </a:ln>
        </p:spPr>
        <p:txBody>
          <a:bodyPr vert="horz" wrap="square" lIns="91440" tIns="45720" rIns="91440" bIns="45720" anchor="t" anchorCtr="0" compatLnSpc="0"/>
          <a:lstStyle/>
          <a:p>
            <a:pPr marL="0" marR="0" lvl="0" indent="0" rtl="0" hangingPunct="1">
              <a:lnSpc>
                <a:spcPct val="100000"/>
              </a:lnSpc>
              <a:spcBef>
                <a:spcPts val="641"/>
              </a:spcBef>
              <a:spcAft>
                <a:spcPts val="0"/>
              </a:spcAft>
              <a:buNone/>
              <a:tabLst>
                <a:tab pos="0" algn="l"/>
              </a:tabLst>
              <a:defRPr sz="3200"/>
            </a:pPr>
            <a:endParaRPr lang="en-US" sz="3200" b="1" i="0" u="none" strike="noStrike" kern="1200" cap="none" spc="0" baseline="0" dirty="0">
              <a:ln>
                <a:noFill/>
              </a:ln>
              <a:solidFill>
                <a:srgbClr val="002060"/>
              </a:solidFill>
              <a:latin typeface="Times New Roman" pitchFamily="18"/>
              <a:ea typeface="標楷體" pitchFamily="81"/>
              <a:cs typeface="Times New Roman" pitchFamily="18"/>
            </a:endParaRPr>
          </a:p>
        </p:txBody>
      </p:sp>
      <p:sp>
        <p:nvSpPr>
          <p:cNvPr id="9" name="矩形 8"/>
          <p:cNvSpPr/>
          <p:nvPr/>
        </p:nvSpPr>
        <p:spPr>
          <a:xfrm>
            <a:off x="13321232" y="6903803"/>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descr="C:\Users\user\Desktop\未命名-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8900" y="300038"/>
            <a:ext cx="2641600" cy="58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4"/>
          <p:cNvSpPr txBox="1">
            <a:spLocks/>
          </p:cNvSpPr>
          <p:nvPr/>
        </p:nvSpPr>
        <p:spPr>
          <a:xfrm>
            <a:off x="143768" y="323453"/>
            <a:ext cx="9793088" cy="884401"/>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2400" b="1" dirty="0" smtClean="0">
                <a:solidFill>
                  <a:schemeClr val="accent1">
                    <a:lumMod val="50000"/>
                  </a:schemeClr>
                </a:solidFill>
                <a:latin typeface="標楷體" panose="03000509000000000000" pitchFamily="65" charset="-120"/>
                <a:ea typeface="標楷體" panose="03000509000000000000" pitchFamily="65" charset="-120"/>
              </a:rPr>
              <a:t>技術名稱</a:t>
            </a:r>
            <a:r>
              <a:rPr lang="en-US" altLang="zh-TW" sz="2400" b="1" dirty="0" smtClean="0">
                <a:solidFill>
                  <a:schemeClr val="accent1">
                    <a:lumMod val="50000"/>
                  </a:schemeClr>
                </a:solidFill>
                <a:latin typeface="標楷體" panose="03000509000000000000" pitchFamily="65" charset="-120"/>
                <a:ea typeface="標楷體" panose="03000509000000000000" pitchFamily="65" charset="-120"/>
              </a:rPr>
              <a:t>:</a:t>
            </a:r>
            <a:endParaRPr lang="zh-TW" altLang="en-US" sz="2400" b="1" dirty="0">
              <a:solidFill>
                <a:schemeClr val="accent1">
                  <a:lumMod val="50000"/>
                </a:schemeClr>
              </a:solidFill>
              <a:latin typeface="標楷體" panose="03000509000000000000" pitchFamily="65" charset="-120"/>
              <a:ea typeface="標楷體" panose="03000509000000000000" pitchFamily="65"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3696805158"/>
              </p:ext>
            </p:extLst>
          </p:nvPr>
        </p:nvGraphicFramePr>
        <p:xfrm>
          <a:off x="143768" y="1547588"/>
          <a:ext cx="9793088" cy="5472608"/>
        </p:xfrm>
        <a:graphic>
          <a:graphicData uri="http://schemas.openxmlformats.org/drawingml/2006/table">
            <a:tbl>
              <a:tblPr>
                <a:tableStyleId>{5C22544A-7EE6-4342-B048-85BDC9FD1C3A}</a:tableStyleId>
              </a:tblPr>
              <a:tblGrid>
                <a:gridCol w="1865350"/>
                <a:gridCol w="7927738"/>
              </a:tblGrid>
              <a:tr h="800389">
                <a:tc rowSpan="4">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補助計畫</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補助單位：</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1031">
                <a:tc vMerge="1">
                  <a:txBody>
                    <a:bodyPr/>
                    <a:lstStyle/>
                    <a:p>
                      <a:endParaRPr lang="zh-TW" altLang="en-US"/>
                    </a:p>
                  </a:txBody>
                  <a:tcPr/>
                </a:tc>
                <a:tc>
                  <a:txBody>
                    <a:bodyPr/>
                    <a:lstStyle/>
                    <a:p>
                      <a:pPr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計畫編號：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1031">
                <a:tc vMerge="1">
                  <a:txBody>
                    <a:bodyPr/>
                    <a:lstStyle/>
                    <a:p>
                      <a:endParaRPr lang="zh-TW" altLang="en-US"/>
                    </a:p>
                  </a:txBody>
                  <a:tcPr/>
                </a:tc>
                <a:tc>
                  <a:txBody>
                    <a:bodyPr/>
                    <a:lstStyle/>
                    <a:p>
                      <a:pPr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計畫名稱：</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1031">
                <a:tc vMerge="1">
                  <a:txBody>
                    <a:bodyPr/>
                    <a:lstStyle/>
                    <a:p>
                      <a:endParaRPr lang="zh-TW" altLang="en-US"/>
                    </a:p>
                  </a:txBody>
                  <a:tcPr/>
                </a:tc>
                <a:tc>
                  <a:txBody>
                    <a:bodyPr/>
                    <a:lstStyle/>
                    <a:p>
                      <a:pPr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計畫經費：</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NT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9126">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智慧財產歸屬</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0" algn="just">
                        <a:lnSpc>
                          <a:spcPct val="150000"/>
                        </a:lnSpc>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研究計畫補助單位：</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需檢附證明文件</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76200" algn="just">
                        <a:lnSpc>
                          <a:spcPct val="150000"/>
                        </a:lnSpc>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本校</a:t>
                      </a:r>
                    </a:p>
                    <a:p>
                      <a:pPr indent="76200" algn="just">
                        <a:lnSpc>
                          <a:spcPct val="150000"/>
                        </a:lnSpc>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其他（請敘明）：</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7456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143424411"/>
              </p:ext>
            </p:extLst>
          </p:nvPr>
        </p:nvGraphicFramePr>
        <p:xfrm>
          <a:off x="143767" y="107429"/>
          <a:ext cx="9793089" cy="7883843"/>
        </p:xfrm>
        <a:graphic>
          <a:graphicData uri="http://schemas.openxmlformats.org/drawingml/2006/table">
            <a:tbl>
              <a:tblPr>
                <a:tableStyleId>{5C22544A-7EE6-4342-B048-85BDC9FD1C3A}</a:tableStyleId>
              </a:tblPr>
              <a:tblGrid>
                <a:gridCol w="1602506"/>
                <a:gridCol w="8190583"/>
              </a:tblGrid>
              <a:tr h="1344168">
                <a:tc>
                  <a:txBody>
                    <a:bodyPr/>
                    <a:lstStyle/>
                    <a:p>
                      <a:pPr algn="ctr">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發明人</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請詳列出此項技術全部發明人及其單位</a:t>
                      </a:r>
                      <a:r>
                        <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p>
                    <a:p>
                      <a:pPr indent="95885">
                        <a:spcAft>
                          <a:spcPts val="0"/>
                        </a:spcAft>
                      </a:pP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4224">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技術分類</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技術可應用領域別：□電子與</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資訊</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機械與</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航太</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材料與</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化工</a:t>
                      </a: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ct val="150000"/>
                        </a:lnSpc>
                        <a:spcAft>
                          <a:spcPts val="0"/>
                        </a:spcAft>
                      </a:pP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□生技</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與</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藥品</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□其他</a:t>
                      </a:r>
                      <a:r>
                        <a:rPr lang="zh-TW" altLang="zh-TW" sz="18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ct val="150000"/>
                        </a:lnSpc>
                        <a:spcAft>
                          <a:spcPts val="0"/>
                        </a:spcAft>
                      </a:pP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技術性質</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新產品技術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產品改良技術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公共工程技術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ct val="150000"/>
                        </a:lnSpc>
                        <a:spcAft>
                          <a:spcPts val="0"/>
                        </a:spcAft>
                      </a:pP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新</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製程技術</a:t>
                      </a:r>
                      <a:r>
                        <a:rPr lang="zh-TW" altLang="en-US" sz="1800" b="1" kern="100" baseline="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製程改良技術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管理控制技術</a:t>
                      </a: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just">
                        <a:lnSpc>
                          <a:spcPct val="150000"/>
                        </a:lnSpc>
                        <a:spcAft>
                          <a:spcPts val="0"/>
                        </a:spcAft>
                      </a:pPr>
                      <a:r>
                        <a:rPr lang="zh-TW" alt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其他</a:t>
                      </a:r>
                      <a:r>
                        <a:rPr lang="zh-TW" sz="18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55451">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技術簡介</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33655">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33655">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33655">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40159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165264593"/>
              </p:ext>
            </p:extLst>
          </p:nvPr>
        </p:nvGraphicFramePr>
        <p:xfrm>
          <a:off x="143768" y="107429"/>
          <a:ext cx="9721080" cy="7128792"/>
        </p:xfrm>
        <a:graphic>
          <a:graphicData uri="http://schemas.openxmlformats.org/drawingml/2006/table">
            <a:tbl>
              <a:tblPr>
                <a:tableStyleId>{5C22544A-7EE6-4342-B048-85BDC9FD1C3A}</a:tableStyleId>
              </a:tblPr>
              <a:tblGrid>
                <a:gridCol w="1512168"/>
                <a:gridCol w="8208912"/>
              </a:tblGrid>
              <a:tr h="2780852">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智慧財產權</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專門技術</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知識（</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Know-how</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marL="437515" indent="-342900" algn="just">
                        <a:spcAft>
                          <a:spcPts val="0"/>
                        </a:spcAft>
                        <a:buFont typeface="Wingdings 2" pitchFamily="18" charset="2"/>
                        <a:buChar char="£"/>
                      </a:pP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專利</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申請中，申請案號</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已</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取得專利權，證號</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積體電路佈局</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植物種苗</a:t>
                      </a: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著作權</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登記</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於</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未登記</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商標權</a:t>
                      </a: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其他 </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49313">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技術創新度</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lgn="just">
                        <a:spcAft>
                          <a:spcPts val="0"/>
                        </a:spcAft>
                      </a:pP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□全新技術：</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國內</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全新技術，國外已有類似技術 </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tabLst>
                          <a:tab pos="887095" algn="l"/>
                        </a:tabLs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世界性</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之全新技術</a:t>
                      </a:r>
                    </a:p>
                    <a:p>
                      <a:pPr indent="95885"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□改良技術：現有技術分析 </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marL="76200"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改良</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技術效果 </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627">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技術市場性</a:t>
                      </a:r>
                    </a:p>
                    <a:p>
                      <a:pPr>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請提供國內、外市場年產值說明及估算方式或相關文件</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just">
                        <a:spcAft>
                          <a:spcPts val="0"/>
                        </a:spcAft>
                        <a:buFont typeface="Wingdings" panose="05000000000000000000" pitchFamily="2" charset="2"/>
                        <a:buChar char="l"/>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技術使用市場：□國內</a:t>
                      </a:r>
                    </a:p>
                    <a:p>
                      <a:pPr indent="95885"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目前</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可承接技術廠商家數</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家</a:t>
                      </a:r>
                    </a:p>
                    <a:p>
                      <a:pPr indent="95885"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未來</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可利用技術廠商家數</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家</a:t>
                      </a:r>
                    </a:p>
                    <a:p>
                      <a:pPr indent="95885"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國外廠商為主</a:t>
                      </a:r>
                    </a:p>
                    <a:p>
                      <a:pPr marL="342900" indent="-342900" algn="just">
                        <a:spcAft>
                          <a:spcPts val="0"/>
                        </a:spcAft>
                        <a:buFont typeface="Wingdings" panose="05000000000000000000" pitchFamily="2" charset="2"/>
                        <a:buChar char="l"/>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產品市場：國內市場年產值</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NT$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萬元</a:t>
                      </a: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說明</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國外</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市場年產值</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NT$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萬元</a:t>
                      </a:r>
                    </a:p>
                    <a:p>
                      <a:pPr indent="95885"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說明</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0581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55421130"/>
              </p:ext>
            </p:extLst>
          </p:nvPr>
        </p:nvGraphicFramePr>
        <p:xfrm>
          <a:off x="143768" y="107429"/>
          <a:ext cx="9793088" cy="7056784"/>
        </p:xfrm>
        <a:graphic>
          <a:graphicData uri="http://schemas.openxmlformats.org/drawingml/2006/table">
            <a:tbl>
              <a:tblPr>
                <a:tableStyleId>{5C22544A-7EE6-4342-B048-85BDC9FD1C3A}</a:tableStyleId>
              </a:tblPr>
              <a:tblGrid>
                <a:gridCol w="1606678"/>
                <a:gridCol w="8186410"/>
              </a:tblGrid>
              <a:tr h="3317945">
                <a:tc>
                  <a:txBody>
                    <a:bodyPr/>
                    <a:lstStyle/>
                    <a:p>
                      <a:pPr algn="l">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預期利用範圍及預期產品</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38839">
                <a:tc>
                  <a:txBody>
                    <a:bodyPr/>
                    <a:lstStyle/>
                    <a:p>
                      <a:pPr algn="l">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技術移轉後續工作預估分析</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endParaRPr lang="en-US" alt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indent="95885" algn="r">
                        <a:spcAft>
                          <a:spcPts val="0"/>
                        </a:spcAft>
                      </a:pP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預估</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zh-TW" altLang="en-US" sz="1800" b="1" u="sng" kern="100" baseline="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年後</a:t>
                      </a:r>
                      <a:r>
                        <a:rPr lang="zh-TW"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可有產品上市或達成預期效果）</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0754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575316577"/>
              </p:ext>
            </p:extLst>
          </p:nvPr>
        </p:nvGraphicFramePr>
        <p:xfrm>
          <a:off x="71761" y="179438"/>
          <a:ext cx="9865096" cy="7190335"/>
        </p:xfrm>
        <a:graphic>
          <a:graphicData uri="http://schemas.openxmlformats.org/drawingml/2006/table">
            <a:tbl>
              <a:tblPr>
                <a:tableStyleId>{5C22544A-7EE6-4342-B048-85BDC9FD1C3A}</a:tableStyleId>
              </a:tblPr>
              <a:tblGrid>
                <a:gridCol w="1496191"/>
                <a:gridCol w="8368905"/>
              </a:tblGrid>
              <a:tr h="1829721">
                <a:tc rowSpan="2">
                  <a:txBody>
                    <a:bodyPr/>
                    <a:lstStyle/>
                    <a:p>
                      <a:pPr algn="ctr">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ctr">
                        <a:spcAft>
                          <a:spcPts val="0"/>
                        </a:spcAft>
                      </a:pPr>
                      <a:endPar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ctr">
                        <a:spcAft>
                          <a:spcPts val="0"/>
                        </a:spcAft>
                      </a:pPr>
                      <a:endPar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ctr">
                        <a:spcAft>
                          <a:spcPts val="0"/>
                        </a:spcAft>
                      </a:pPr>
                      <a:endPar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ctr">
                        <a:spcAft>
                          <a:spcPts val="0"/>
                        </a:spcAft>
                      </a:pP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建議授權</a:t>
                      </a:r>
                      <a:endPar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algn="ctr">
                        <a:spcAft>
                          <a:spcPts val="0"/>
                        </a:spcAft>
                      </a:pP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方式</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區域</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6200" algn="just">
                        <a:spcAft>
                          <a:spcPts val="600"/>
                        </a:spcAft>
                      </a:pPr>
                      <a:r>
                        <a:rPr lang="zh-TW" altLang="en-US" sz="2000" b="1" u="sng" kern="100" dirty="0" smtClean="0">
                          <a:solidFill>
                            <a:schemeClr val="accent1">
                              <a:lumMod val="50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授權方式</a:t>
                      </a:r>
                      <a:endParaRPr lang="en-US" altLang="zh-TW" sz="2000" b="1" u="sng" kern="100" dirty="0" smtClean="0">
                        <a:solidFill>
                          <a:schemeClr val="accent1">
                            <a:lumMod val="50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endParaRP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非專屬授權，授權期限：</a:t>
                      </a:r>
                      <a:r>
                        <a:rPr lang="zh-TW" alt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年（不低於</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a:t>
                      </a:r>
                    </a:p>
                    <a:p>
                      <a:pPr marL="76200" algn="just">
                        <a:spcAft>
                          <a:spcPts val="0"/>
                        </a:spcAft>
                      </a:pPr>
                      <a:r>
                        <a:rPr kumimoji="0" lang="zh-TW" altLang="en-US" sz="2000" b="1" i="0" u="none" strike="noStrike" kern="100" cap="none" spc="0" normalizeH="0" baseline="0" noProof="0" dirty="0" smtClean="0">
                          <a:ln>
                            <a:noFill/>
                          </a:ln>
                          <a:solidFill>
                            <a:srgbClr val="4F81BD">
                              <a:lumMod val="50000"/>
                            </a:srgbClr>
                          </a:solidFill>
                          <a:effectLst/>
                          <a:uLnTx/>
                          <a:uFillTx/>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專屬授權，授權期限：</a:t>
                      </a:r>
                      <a:r>
                        <a:rPr lang="zh-TW" alt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年（不低於</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3</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a:t>
                      </a: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（請敘明理由：　）</a:t>
                      </a: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讓與</a:t>
                      </a: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（請敘明理由：　）</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72010">
                <a:tc vMerge="1">
                  <a:txBody>
                    <a:bodyPr/>
                    <a:lstStyle/>
                    <a:p>
                      <a:endParaRPr lang="zh-TW" altLang="en-US"/>
                    </a:p>
                  </a:txBody>
                  <a:tcPr/>
                </a:tc>
                <a:tc>
                  <a:txBody>
                    <a:bodyPr/>
                    <a:lstStyle/>
                    <a:p>
                      <a:pPr marL="76200" algn="just">
                        <a:spcAft>
                          <a:spcPts val="600"/>
                        </a:spcAft>
                      </a:pPr>
                      <a:r>
                        <a:rPr lang="zh-TW" altLang="en-US" sz="2000" b="1" u="sng" kern="100" dirty="0" smtClean="0">
                          <a:solidFill>
                            <a:schemeClr val="accent1">
                              <a:lumMod val="50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授權區域</a:t>
                      </a: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□台灣地區</a:t>
                      </a:r>
                    </a:p>
                    <a:p>
                      <a:pPr marL="76200" algn="just">
                        <a:spcAft>
                          <a:spcPts val="0"/>
                        </a:spcAft>
                      </a:pP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□其他：請說明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972">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技術價值</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6200"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1.</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授權</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金</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License fee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技術授權使用費</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NT$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萬元</a:t>
                      </a:r>
                    </a:p>
                    <a:p>
                      <a:pPr marL="76200" algn="just">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（原則上不低於計畫經費之</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10</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且</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最少</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15</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元）</a:t>
                      </a:r>
                    </a:p>
                    <a:p>
                      <a:pPr marL="2193290" indent="-2117090"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2.</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權利金</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Royalty</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（衍生利益金</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）：（請擇一方式）</a:t>
                      </a:r>
                    </a:p>
                    <a:p>
                      <a:pPr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□一次性收取</a:t>
                      </a:r>
                    </a:p>
                    <a:p>
                      <a:pPr marL="2193290" indent="-1888490"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NT$</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萬元（合約期間，一次收取）</a:t>
                      </a:r>
                    </a:p>
                    <a:p>
                      <a:pPr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□二階段收取；原因</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marL="2193290" indent="-1888490"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NT $</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萬元</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年（合約期間，每年收取</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p>
                    <a:p>
                      <a:pPr marL="2193290" indent="-1888490"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產品銷售額百分比：</a:t>
                      </a:r>
                      <a:r>
                        <a:rPr lang="zh-TW"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約</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2-5%)</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：（下列請擇一方式）</a:t>
                      </a:r>
                    </a:p>
                    <a:p>
                      <a:pPr marL="2193290" indent="-1888490"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□產品上市後收取</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a:t>
                      </a:r>
                    </a:p>
                    <a:p>
                      <a:pPr marL="2193290" indent="-1888490"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□合約期間收取</a:t>
                      </a:r>
                    </a:p>
                    <a:p>
                      <a:pPr marL="2193290" indent="-1888490" algn="just">
                        <a:spcAft>
                          <a:spcPts val="0"/>
                        </a:spcAft>
                      </a:pP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□合約期後收取</a:t>
                      </a:r>
                      <a:r>
                        <a:rPr lang="zh-TW"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u="sng"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年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p>
                      <a:pPr marL="2193290" indent="-1888490" algn="just">
                        <a:spcAft>
                          <a:spcPts val="0"/>
                        </a:spcAft>
                      </a:pP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18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2000" b="1" dirty="0" smtClean="0">
                          <a:solidFill>
                            <a:schemeClr val="tx2">
                              <a:lumMod val="50000"/>
                            </a:schemeClr>
                          </a:solidFill>
                          <a:effectLst/>
                          <a:latin typeface="標楷體" panose="03000509000000000000" pitchFamily="65" charset="-120"/>
                          <a:ea typeface="標楷體" panose="03000509000000000000" pitchFamily="65" charset="-120"/>
                          <a:cs typeface="+mn-cs"/>
                        </a:rPr>
                        <a:t>□其他</a:t>
                      </a:r>
                      <a:r>
                        <a:rPr lang="zh-TW" altLang="zh-TW" sz="2000" b="1" dirty="0" smtClean="0">
                          <a:solidFill>
                            <a:schemeClr val="accent1">
                              <a:lumMod val="50000"/>
                            </a:schemeClr>
                          </a:solidFill>
                          <a:effectLst/>
                          <a:latin typeface="標楷體" panose="03000509000000000000" pitchFamily="65" charset="-120"/>
                          <a:ea typeface="標楷體" panose="03000509000000000000" pitchFamily="65" charset="-120"/>
                          <a:cs typeface="+mn-cs"/>
                        </a:rPr>
                        <a:t>；</a:t>
                      </a:r>
                      <a:r>
                        <a:rPr lang="en-US" altLang="zh-TW" sz="2000" b="1" u="sng" dirty="0" smtClean="0">
                          <a:solidFill>
                            <a:schemeClr val="accent1">
                              <a:lumMod val="50000"/>
                            </a:schemeClr>
                          </a:solidFill>
                          <a:effectLst/>
                          <a:latin typeface="標楷體" panose="03000509000000000000" pitchFamily="65" charset="-120"/>
                          <a:ea typeface="標楷體" panose="03000509000000000000" pitchFamily="65" charset="-120"/>
                          <a:cs typeface="+mn-cs"/>
                        </a:rPr>
                        <a:t>                                 </a:t>
                      </a:r>
                      <a:r>
                        <a:rPr lang="zh-TW" altLang="zh-TW" sz="2000" b="1" dirty="0" smtClean="0">
                          <a:solidFill>
                            <a:schemeClr val="accent1">
                              <a:lumMod val="50000"/>
                            </a:schemeClr>
                          </a:solidFill>
                          <a:effectLst/>
                          <a:latin typeface="標楷體" panose="03000509000000000000" pitchFamily="65" charset="-120"/>
                          <a:ea typeface="標楷體" panose="03000509000000000000" pitchFamily="65" charset="-120"/>
                          <a:cs typeface="+mn-cs"/>
                        </a:rPr>
                        <a:t>（請詳細說明）</a:t>
                      </a:r>
                      <a:r>
                        <a:rPr 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725">
                <a:tc>
                  <a:txBody>
                    <a:bodyPr/>
                    <a:lstStyle/>
                    <a:p>
                      <a:pPr algn="ctr">
                        <a:spcAft>
                          <a:spcPts val="0"/>
                        </a:spcAft>
                      </a:pP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推薦廠商</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8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無</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sym typeface="Wingdings 2"/>
                        </a:rPr>
                        <a:t></a:t>
                      </a:r>
                      <a:r>
                        <a:rPr 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有</a:t>
                      </a:r>
                      <a:r>
                        <a:rPr lang="en-US" altLang="zh-TW"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a:t>
                      </a:r>
                      <a:r>
                        <a:rPr lang="zh-TW" altLang="en-US" sz="2000" b="1"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zh-TW" alt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r>
                        <a:rPr lang="en-US" sz="2000" b="1" u="sng" kern="100" dirty="0" smtClean="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rPr>
                        <a:t>                      </a:t>
                      </a:r>
                      <a:endParaRPr lang="zh-TW" sz="2000" b="1" kern="100" dirty="0">
                        <a:solidFill>
                          <a:schemeClr val="accent1">
                            <a:lumMod val="50000"/>
                          </a:schemeClr>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0754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預設">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254</Words>
  <Application>Microsoft Office PowerPoint</Application>
  <PresentationFormat>自訂</PresentationFormat>
  <Paragraphs>105</Paragraphs>
  <Slides>6</Slides>
  <Notes>1</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預設</vt:lpstr>
      <vt:lpstr>技術名稱:    技術發明人:  日期：</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一種可對紅鳳菜汁液進行生物降解產生可應用電子梭之特定微生物程序 A special Gynura bicolor -degrading microbial process to generate electron-shuttles for applications</dc:title>
  <dc:creator>Sarita</dc:creator>
  <cp:lastModifiedBy>user</cp:lastModifiedBy>
  <cp:revision>48</cp:revision>
  <dcterms:created xsi:type="dcterms:W3CDTF">2016-08-14T23:36:20Z</dcterms:created>
  <dcterms:modified xsi:type="dcterms:W3CDTF">2018-11-12T04:02:43Z</dcterms:modified>
</cp:coreProperties>
</file>